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notesMasterIdLst>
    <p:notesMasterId r:id="rId37"/>
  </p:notesMasterIdLst>
  <p:sldIdLst>
    <p:sldId id="256" r:id="rId2"/>
    <p:sldId id="260" r:id="rId3"/>
    <p:sldId id="261" r:id="rId4"/>
    <p:sldId id="279" r:id="rId5"/>
    <p:sldId id="264" r:id="rId6"/>
    <p:sldId id="262" r:id="rId7"/>
    <p:sldId id="263" r:id="rId8"/>
    <p:sldId id="265" r:id="rId9"/>
    <p:sldId id="266" r:id="rId10"/>
    <p:sldId id="267" r:id="rId11"/>
    <p:sldId id="268" r:id="rId12"/>
    <p:sldId id="269" r:id="rId13"/>
    <p:sldId id="258" r:id="rId14"/>
    <p:sldId id="280" r:id="rId15"/>
    <p:sldId id="281" r:id="rId16"/>
    <p:sldId id="282" r:id="rId17"/>
    <p:sldId id="283" r:id="rId18"/>
    <p:sldId id="284" r:id="rId19"/>
    <p:sldId id="285" r:id="rId20"/>
    <p:sldId id="286" r:id="rId21"/>
    <p:sldId id="287" r:id="rId22"/>
    <p:sldId id="288" r:id="rId23"/>
    <p:sldId id="289" r:id="rId24"/>
    <p:sldId id="290" r:id="rId25"/>
    <p:sldId id="259" r:id="rId26"/>
    <p:sldId id="257" r:id="rId27"/>
    <p:sldId id="270" r:id="rId28"/>
    <p:sldId id="272" r:id="rId29"/>
    <p:sldId id="273" r:id="rId30"/>
    <p:sldId id="274" r:id="rId31"/>
    <p:sldId id="275" r:id="rId32"/>
    <p:sldId id="276" r:id="rId33"/>
    <p:sldId id="277" r:id="rId34"/>
    <p:sldId id="278" r:id="rId35"/>
    <p:sldId id="271" r:id="rId3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3A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Styl jasny 2 — Ak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Styl jasny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Styl jasny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Styl jasny 3 — Ak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Styl jasny 3 — Ak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Styl jasny 3 — Ak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Styl jasny 3 — Ak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Styl jasny 3 — Ak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Styl pośredni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87"/>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17B30A-9474-F34E-815F-4903BAAC0EC1}" type="datetimeFigureOut">
              <a:rPr lang="pl-PL" smtClean="0"/>
              <a:t>02.02.2021</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3A5EAD-41B8-A94F-8E2D-8641228C2CA9}" type="slidenum">
              <a:rPr lang="pl-PL" smtClean="0"/>
              <a:t>‹#›</a:t>
            </a:fld>
            <a:endParaRPr lang="pl-PL"/>
          </a:p>
        </p:txBody>
      </p:sp>
    </p:spTree>
    <p:extLst>
      <p:ext uri="{BB962C8B-B14F-4D97-AF65-F5344CB8AC3E}">
        <p14:creationId xmlns:p14="http://schemas.microsoft.com/office/powerpoint/2010/main" val="1635920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FD3A5EAD-41B8-A94F-8E2D-8641228C2CA9}" type="slidenum">
              <a:rPr lang="pl-PL" smtClean="0"/>
              <a:t>16</a:t>
            </a:fld>
            <a:endParaRPr lang="pl-PL"/>
          </a:p>
        </p:txBody>
      </p:sp>
    </p:spTree>
    <p:extLst>
      <p:ext uri="{BB962C8B-B14F-4D97-AF65-F5344CB8AC3E}">
        <p14:creationId xmlns:p14="http://schemas.microsoft.com/office/powerpoint/2010/main" val="1756080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2728C9F-93D6-43C3-B071-754567E0E5B8}" type="datetimeFigureOut">
              <a:rPr lang="pl-PL" smtClean="0"/>
              <a:t>02.02.2021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296422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2728C9F-93D6-43C3-B071-754567E0E5B8}" type="datetimeFigureOut">
              <a:rPr lang="pl-PL" smtClean="0"/>
              <a:t>02.02.2021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188324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2728C9F-93D6-43C3-B071-754567E0E5B8}" type="datetimeFigureOut">
              <a:rPr lang="pl-PL" smtClean="0"/>
              <a:t>02.02.2021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3399379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2728C9F-93D6-43C3-B071-754567E0E5B8}" type="datetimeFigureOut">
              <a:rPr lang="pl-PL" smtClean="0"/>
              <a:t>02.02.2021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1370371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2728C9F-93D6-43C3-B071-754567E0E5B8}" type="datetimeFigureOut">
              <a:rPr lang="pl-PL" smtClean="0"/>
              <a:t>02.02.2021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405605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2728C9F-93D6-43C3-B071-754567E0E5B8}" type="datetimeFigureOut">
              <a:rPr lang="pl-PL" smtClean="0"/>
              <a:t>02.02.2021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1313717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2728C9F-93D6-43C3-B071-754567E0E5B8}" type="datetimeFigureOut">
              <a:rPr lang="pl-PL" smtClean="0"/>
              <a:t>02.02.2021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223003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2728C9F-93D6-43C3-B071-754567E0E5B8}" type="datetimeFigureOut">
              <a:rPr lang="pl-PL" smtClean="0"/>
              <a:t>02.02.2021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596015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2728C9F-93D6-43C3-B071-754567E0E5B8}" type="datetimeFigureOut">
              <a:rPr lang="pl-PL" smtClean="0"/>
              <a:t>02.02.2021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2146057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2728C9F-93D6-43C3-B071-754567E0E5B8}" type="datetimeFigureOut">
              <a:rPr lang="pl-PL" smtClean="0"/>
              <a:t>02.02.2021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3205773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2728C9F-93D6-43C3-B071-754567E0E5B8}" type="datetimeFigureOut">
              <a:rPr lang="pl-PL" smtClean="0"/>
              <a:t>02.02.2021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F207081-C2DC-4209-9A76-74B5CE7357DD}" type="slidenum">
              <a:rPr lang="pl-PL" smtClean="0"/>
              <a:t>‹#›</a:t>
            </a:fld>
            <a:endParaRPr lang="pl-PL"/>
          </a:p>
        </p:txBody>
      </p:sp>
    </p:spTree>
    <p:extLst>
      <p:ext uri="{BB962C8B-B14F-4D97-AF65-F5344CB8AC3E}">
        <p14:creationId xmlns:p14="http://schemas.microsoft.com/office/powerpoint/2010/main" val="88910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728C9F-93D6-43C3-B071-754567E0E5B8}" type="datetimeFigureOut">
              <a:rPr lang="pl-PL" smtClean="0"/>
              <a:t>02.02.2021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07081-C2DC-4209-9A76-74B5CE7357DD}" type="slidenum">
              <a:rPr lang="pl-PL" smtClean="0"/>
              <a:t>‹#›</a:t>
            </a:fld>
            <a:endParaRPr lang="pl-PL"/>
          </a:p>
        </p:txBody>
      </p:sp>
    </p:spTree>
    <p:extLst>
      <p:ext uri="{BB962C8B-B14F-4D97-AF65-F5344CB8AC3E}">
        <p14:creationId xmlns:p14="http://schemas.microsoft.com/office/powerpoint/2010/main" val="377282328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google.com/imgres?imgurl=http://veroling.pl/wp-content/uploads/2014/10/znak-malpa-rozne-jezyki-swiata.jpg&amp;imgrefurl=http://veroling.pl/mlpka-czy-slimk/&amp;tbnid=DxZVzsoeVIvFTM&amp;vet=12ahUKEwiD6MXwgpTuAhWMvSoKHZDoDmwQMygGegUIARDCAQ..i&amp;docid=K_eIDyEIJvelBM&amp;w=1920&amp;h=1280&amp;q=symbol%20ma%C5%82py&amp;client=firefox-b-d&amp;ved=2ahUKEwiD6MXwgpTuAhWMvSoKHZDoDmwQMygGegUIARDCAQ" TargetMode="External"/><Relationship Id="rId2" Type="http://schemas.openxmlformats.org/officeDocument/2006/relationships/hyperlink" Target="https://pl.freepik.com/darmowe-wektory/ludzka-reka-trzyma-telefon-komorkowy_9175330.htm#page=1&amp;query=telefon&amp;position=37"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51520" y="764704"/>
            <a:ext cx="8784976" cy="5256584"/>
          </a:xfrm>
        </p:spPr>
        <p:txBody>
          <a:bodyPr>
            <a:normAutofit/>
          </a:bodyPr>
          <a:lstStyle/>
          <a:p>
            <a:r>
              <a:rPr lang="pl-PL" u="sng" dirty="0"/>
              <a:t>SPOTKANIE INFORMACYJNE</a:t>
            </a:r>
            <a:r>
              <a:rPr lang="pl-PL" dirty="0"/>
              <a:t/>
            </a:r>
            <a:br>
              <a:rPr lang="pl-PL" dirty="0"/>
            </a:br>
            <a:r>
              <a:rPr lang="pl-PL" dirty="0"/>
              <a:t>Otwarty konkurs ofert dla organizacji pozarządowych i rozliczanie zadań publicznych w Gminie Wojnicz </a:t>
            </a:r>
            <a:r>
              <a:rPr lang="pl-PL" dirty="0" smtClean="0"/>
              <a:t/>
            </a:r>
            <a:br>
              <a:rPr lang="pl-PL" dirty="0" smtClean="0"/>
            </a:br>
            <a:r>
              <a:rPr lang="pl-PL" dirty="0" smtClean="0"/>
              <a:t>w </a:t>
            </a:r>
            <a:r>
              <a:rPr lang="pl-PL" dirty="0"/>
              <a:t>2021 roku</a:t>
            </a:r>
          </a:p>
        </p:txBody>
      </p:sp>
      <p:pic>
        <p:nvPicPr>
          <p:cNvPr id="1026" name="Picture 2" descr="C:\Users\pommika.UM\Desktop\baner-glowny-N02-1024x1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 y="5785788"/>
            <a:ext cx="9142498" cy="107221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ommika.UM\Desktop\cropped-logo-320x80-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2" y="3845"/>
            <a:ext cx="30480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4763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a:t>Do </a:t>
            </a:r>
            <a:r>
              <a:rPr lang="pl-PL" sz="2800" dirty="0" smtClean="0"/>
              <a:t>błędów, </a:t>
            </a:r>
            <a:r>
              <a:rPr lang="pl-PL" sz="2800" dirty="0"/>
              <a:t>które podlegają jednokrotnemu usunięciu:</a:t>
            </a:r>
          </a:p>
        </p:txBody>
      </p:sp>
      <p:sp>
        <p:nvSpPr>
          <p:cNvPr id="3" name="Symbol zastępczy zawartości 2"/>
          <p:cNvSpPr>
            <a:spLocks noGrp="1"/>
          </p:cNvSpPr>
          <p:nvPr>
            <p:ph idx="1"/>
          </p:nvPr>
        </p:nvSpPr>
        <p:spPr>
          <a:xfrm>
            <a:off x="457200" y="1600200"/>
            <a:ext cx="8229600" cy="4925144"/>
          </a:xfrm>
        </p:spPr>
        <p:txBody>
          <a:bodyPr>
            <a:normAutofit fontScale="70000" lnSpcReduction="20000"/>
          </a:bodyPr>
          <a:lstStyle/>
          <a:p>
            <a:r>
              <a:rPr lang="pl-PL" dirty="0"/>
              <a:t>Rodzaj zadania jest niezgodny ze wskazanym w ogłoszeniu; </a:t>
            </a:r>
          </a:p>
          <a:p>
            <a:r>
              <a:rPr lang="pl-PL" dirty="0"/>
              <a:t>Termin realizacji zadania wskazany w ofercie przekracza rok kalendarzowy 2021;</a:t>
            </a:r>
          </a:p>
          <a:p>
            <a:r>
              <a:rPr lang="pl-PL" dirty="0"/>
              <a:t>Drobne błędy rachunkowe, pisarskie i logiczne;</a:t>
            </a:r>
          </a:p>
          <a:p>
            <a:r>
              <a:rPr lang="pl-PL" dirty="0"/>
              <a:t>Nie wypełnienie oświadczeń w części VII oferty; </a:t>
            </a:r>
          </a:p>
          <a:p>
            <a:endParaRPr lang="pl-PL" dirty="0"/>
          </a:p>
          <a:p>
            <a:pPr marL="0" indent="0" algn="just">
              <a:buNone/>
            </a:pPr>
            <a:r>
              <a:rPr lang="pl-PL" dirty="0"/>
              <a:t>Ww. braki formalne i nieprawidłowości mogą zostać usunięte </a:t>
            </a:r>
            <a:br>
              <a:rPr lang="pl-PL" dirty="0"/>
            </a:br>
            <a:r>
              <a:rPr lang="pl-PL" dirty="0"/>
              <a:t>w terminie do 2 dni roboczych od daty otrzymania przez oferenta powiadomienia o konieczności uzupełnienia oferty (powiadomienie może być przekazane drogą pisemną lub za pomocą środków komunikacji elektronicznej).</a:t>
            </a:r>
          </a:p>
          <a:p>
            <a:pPr marL="0" indent="0" algn="just">
              <a:buNone/>
            </a:pPr>
            <a:r>
              <a:rPr lang="pl-PL" dirty="0"/>
              <a:t>Nie ma możliwości wymiany ofert.</a:t>
            </a:r>
          </a:p>
          <a:p>
            <a:pPr marL="0" indent="0" algn="just">
              <a:buNone/>
            </a:pPr>
            <a:r>
              <a:rPr lang="pl-PL" dirty="0"/>
              <a:t>Nie uzupełnienie wszystkich wskazanych braków i nieprawidłowości lub uzupełnienie ich po terminie skutkuje odrzuceniem oferty na etapie oceny formalnej.</a:t>
            </a:r>
          </a:p>
          <a:p>
            <a:endParaRPr lang="pl-PL" dirty="0"/>
          </a:p>
        </p:txBody>
      </p:sp>
    </p:spTree>
    <p:extLst>
      <p:ext uri="{BB962C8B-B14F-4D97-AF65-F5344CB8AC3E}">
        <p14:creationId xmlns:p14="http://schemas.microsoft.com/office/powerpoint/2010/main" val="3515940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WYDATKOWANIE DOTACJI</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a:t>W ramach dotacji będą </a:t>
            </a:r>
            <a:r>
              <a:rPr lang="pl-PL" dirty="0">
                <a:solidFill>
                  <a:srgbClr val="FF0000"/>
                </a:solidFill>
              </a:rPr>
              <a:t>finansowane wyłącznie koszty bezpośrednio związane z realizacją zadania.</a:t>
            </a:r>
          </a:p>
          <a:p>
            <a:pPr marL="0" lvl="0" indent="0">
              <a:buNone/>
            </a:pPr>
            <a:r>
              <a:rPr lang="pl-PL" dirty="0"/>
              <a:t>Dotacje na realizację zadań publicznych nie mogą być wykorzystane na:</a:t>
            </a:r>
          </a:p>
          <a:p>
            <a:pPr lvl="0"/>
            <a:r>
              <a:rPr lang="pl-PL" dirty="0"/>
              <a:t>podatki, cła, opłaty skarbowe;</a:t>
            </a:r>
          </a:p>
          <a:p>
            <a:pPr lvl="0"/>
            <a:r>
              <a:rPr lang="pl-PL" dirty="0"/>
              <a:t>opłaty leasingowe oraz zobowiązania z tytułu otrzymanych kredytów;</a:t>
            </a:r>
          </a:p>
          <a:p>
            <a:pPr lvl="0"/>
            <a:r>
              <a:rPr lang="pl-PL" dirty="0"/>
              <a:t>nabycie lub dzierżawy gruntów;</a:t>
            </a:r>
          </a:p>
          <a:p>
            <a:pPr lvl="0"/>
            <a:r>
              <a:rPr lang="pl-PL" dirty="0"/>
              <a:t>prace remontowe i budowlane;</a:t>
            </a:r>
          </a:p>
          <a:p>
            <a:pPr lvl="0"/>
            <a:r>
              <a:rPr lang="pl-PL" dirty="0"/>
              <a:t>zadania inwestycyjne;</a:t>
            </a:r>
          </a:p>
          <a:p>
            <a:pPr lvl="0"/>
            <a:r>
              <a:rPr lang="pl-PL" dirty="0"/>
              <a:t>działalność gospodarczą i polityczną.</a:t>
            </a:r>
          </a:p>
          <a:p>
            <a:pPr marL="0" indent="0">
              <a:buNone/>
            </a:pPr>
            <a:endParaRPr lang="pl-PL" dirty="0">
              <a:solidFill>
                <a:srgbClr val="FF0000"/>
              </a:solidFill>
            </a:endParaRPr>
          </a:p>
        </p:txBody>
      </p:sp>
    </p:spTree>
    <p:extLst>
      <p:ext uri="{BB962C8B-B14F-4D97-AF65-F5344CB8AC3E}">
        <p14:creationId xmlns:p14="http://schemas.microsoft.com/office/powerpoint/2010/main" val="1734165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Termin, tryb i kryteria stosowane przy wyborze ofert</a:t>
            </a:r>
          </a:p>
        </p:txBody>
      </p:sp>
      <p:sp>
        <p:nvSpPr>
          <p:cNvPr id="3" name="Symbol zastępczy zawartości 2"/>
          <p:cNvSpPr>
            <a:spLocks noGrp="1"/>
          </p:cNvSpPr>
          <p:nvPr>
            <p:ph idx="1"/>
          </p:nvPr>
        </p:nvSpPr>
        <p:spPr/>
        <p:txBody>
          <a:bodyPr>
            <a:normAutofit/>
          </a:bodyPr>
          <a:lstStyle/>
          <a:p>
            <a:pPr marL="0" indent="0" algn="just">
              <a:buNone/>
            </a:pPr>
            <a:r>
              <a:rPr lang="pl-PL" sz="2800" dirty="0"/>
              <a:t>Rozstrzygnięcie konkursu przewiduje się w terminie </a:t>
            </a:r>
          </a:p>
          <a:p>
            <a:pPr marL="0" indent="0" algn="just">
              <a:buNone/>
            </a:pPr>
            <a:r>
              <a:rPr lang="pl-PL" sz="2800" dirty="0"/>
              <a:t>do dnia 19 lutego 2021 roku.</a:t>
            </a:r>
          </a:p>
          <a:p>
            <a:pPr marL="0" indent="0" algn="just">
              <a:buNone/>
            </a:pPr>
            <a:r>
              <a:rPr lang="pl-PL" sz="2800" dirty="0"/>
              <a:t>Złożone oferty opiniuje Komisja Konkursowa powołana przez Burmistrza Wojnicza w drodze Zarządzenia.</a:t>
            </a:r>
          </a:p>
          <a:p>
            <a:pPr marL="0" indent="0" algn="just">
              <a:buNone/>
            </a:pPr>
            <a:r>
              <a:rPr lang="pl-PL" sz="2800" dirty="0"/>
              <a:t>Oferty, które spełnią wymogi formalne oceniane będą pod względem merytorycznym w kategoriach zawartych w załączniku nr 1 do ogłoszenia o otwartym </a:t>
            </a:r>
            <a:r>
              <a:rPr lang="pl-PL" sz="2800" dirty="0" smtClean="0"/>
              <a:t>konkursie</a:t>
            </a:r>
            <a:r>
              <a:rPr lang="pl-PL" sz="2800" dirty="0"/>
              <a:t>.</a:t>
            </a:r>
          </a:p>
        </p:txBody>
      </p:sp>
    </p:spTree>
    <p:extLst>
      <p:ext uri="{BB962C8B-B14F-4D97-AF65-F5344CB8AC3E}">
        <p14:creationId xmlns:p14="http://schemas.microsoft.com/office/powerpoint/2010/main" val="1882148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Przyznanie dotacji</a:t>
            </a:r>
          </a:p>
        </p:txBody>
      </p:sp>
      <p:sp>
        <p:nvSpPr>
          <p:cNvPr id="3" name="Symbol zastępczy zawartości 2"/>
          <p:cNvSpPr>
            <a:spLocks noGrp="1"/>
          </p:cNvSpPr>
          <p:nvPr>
            <p:ph idx="1"/>
          </p:nvPr>
        </p:nvSpPr>
        <p:spPr/>
        <p:txBody>
          <a:bodyPr>
            <a:normAutofit/>
          </a:bodyPr>
          <a:lstStyle/>
          <a:p>
            <a:pPr algn="just"/>
            <a:r>
              <a:rPr lang="pl-PL" dirty="0"/>
              <a:t>W przypadku otrzymania niższej niż wnioskowana kwota dotacji, oferent zobowiązany jest w terminie do 14 dni od daty ukazania się ogłoszenia o rozstrzygnięciu konkursu do złożenia korekty kalkulacji przewidywanych kosztów realizacji zadania.</a:t>
            </a:r>
          </a:p>
          <a:p>
            <a:pPr algn="just"/>
            <a:r>
              <a:rPr lang="pl-PL" dirty="0"/>
              <a:t>Niezłożenie korekty w terminie jest równoznaczne z rezygnacją z dotacji.</a:t>
            </a:r>
          </a:p>
        </p:txBody>
      </p:sp>
    </p:spTree>
    <p:extLst>
      <p:ext uri="{BB962C8B-B14F-4D97-AF65-F5344CB8AC3E}">
        <p14:creationId xmlns:p14="http://schemas.microsoft.com/office/powerpoint/2010/main" val="2455600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332656"/>
            <a:ext cx="8229600" cy="1143000"/>
          </a:xfrm>
        </p:spPr>
        <p:txBody>
          <a:bodyPr>
            <a:normAutofit fontScale="90000"/>
          </a:bodyPr>
          <a:lstStyle/>
          <a:p>
            <a:r>
              <a:rPr lang="pl-PL" dirty="0"/>
              <a:t>Jak prawidłowo uzupełnić ofertę </a:t>
            </a:r>
            <a:br>
              <a:rPr lang="pl-PL" dirty="0"/>
            </a:br>
            <a:r>
              <a:rPr lang="pl-PL" dirty="0"/>
              <a:t>krok po kroku </a:t>
            </a:r>
          </a:p>
        </p:txBody>
      </p:sp>
      <p:sp>
        <p:nvSpPr>
          <p:cNvPr id="5" name="Rectangle 1"/>
          <p:cNvSpPr>
            <a:spLocks noChangeArrowheads="1"/>
          </p:cNvSpPr>
          <p:nvPr/>
        </p:nvSpPr>
        <p:spPr bwMode="auto">
          <a:xfrm>
            <a:off x="1631950" y="3638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cap="none" normalizeH="0" baseline="0">
                <a:ln>
                  <a:noFill/>
                </a:ln>
                <a:solidFill>
                  <a:schemeClr val="tx1"/>
                </a:solidFill>
                <a:effectLst/>
                <a:latin typeface="Arial" pitchFamily="34" charset="0"/>
                <a:cs typeface="Arial" pitchFamily="34" charset="0"/>
              </a:rPr>
              <a:t/>
            </a:r>
            <a:br>
              <a:rPr kumimoji="0" lang="pl-PL" altLang="pl-PL" sz="1800" b="0" i="0" u="none" strike="noStrike" cap="none" normalizeH="0" baseline="0">
                <a:ln>
                  <a:noFill/>
                </a:ln>
                <a:solidFill>
                  <a:schemeClr val="tx1"/>
                </a:solidFill>
                <a:effectLst/>
                <a:latin typeface="Arial" pitchFamily="34" charset="0"/>
                <a:cs typeface="Arial" pitchFamily="34" charset="0"/>
              </a:rPr>
            </a:br>
            <a:endParaRPr kumimoji="0" lang="pl-PL" altLang="pl-PL"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8" name="Tabela 7"/>
          <p:cNvGraphicFramePr>
            <a:graphicFrameLocks noGrp="1"/>
          </p:cNvGraphicFramePr>
          <p:nvPr>
            <p:extLst>
              <p:ext uri="{D42A27DB-BD31-4B8C-83A1-F6EECF244321}">
                <p14:modId xmlns:p14="http://schemas.microsoft.com/office/powerpoint/2010/main" val="3451512001"/>
              </p:ext>
            </p:extLst>
          </p:nvPr>
        </p:nvGraphicFramePr>
        <p:xfrm>
          <a:off x="467544" y="1844824"/>
          <a:ext cx="8208912" cy="4754880"/>
        </p:xfrm>
        <a:graphic>
          <a:graphicData uri="http://schemas.openxmlformats.org/drawingml/2006/table">
            <a:tbl>
              <a:tblPr firstRow="1" bandRow="1">
                <a:tableStyleId>{D7AC3CCA-C797-4891-BE02-D94E43425B78}</a:tableStyleId>
              </a:tblPr>
              <a:tblGrid>
                <a:gridCol w="3600400">
                  <a:extLst>
                    <a:ext uri="{9D8B030D-6E8A-4147-A177-3AD203B41FA5}">
                      <a16:colId xmlns="" xmlns:a16="http://schemas.microsoft.com/office/drawing/2014/main" val="20000"/>
                    </a:ext>
                  </a:extLst>
                </a:gridCol>
                <a:gridCol w="4608512">
                  <a:extLst>
                    <a:ext uri="{9D8B030D-6E8A-4147-A177-3AD203B41FA5}">
                      <a16:colId xmlns=""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b="1" dirty="0">
                          <a:effectLst/>
                        </a:rPr>
                        <a:t>1.Organ administracji</a:t>
                      </a:r>
                      <a:r>
                        <a:rPr lang="pl-PL" sz="1600" b="1" baseline="0" dirty="0">
                          <a:effectLst/>
                        </a:rPr>
                        <a:t> </a:t>
                      </a:r>
                      <a:r>
                        <a:rPr lang="pl-PL" sz="1600" b="1" dirty="0">
                          <a:effectLst/>
                        </a:rPr>
                        <a:t>publicznej,  do którego jest adresowana oferta</a:t>
                      </a:r>
                    </a:p>
                    <a:p>
                      <a:endParaRPr lang="pl-PL" sz="1600" b="1" dirty="0">
                        <a:solidFill>
                          <a:schemeClr val="bg1"/>
                        </a:solidFill>
                      </a:endParaRPr>
                    </a:p>
                  </a:txBody>
                  <a:tcPr>
                    <a:solidFill>
                      <a:schemeClr val="accent3">
                        <a:lumMod val="40000"/>
                        <a:lumOff val="60000"/>
                      </a:schemeClr>
                    </a:solidFill>
                  </a:tcPr>
                </a:tc>
                <a:tc>
                  <a:txBody>
                    <a:bodyPr/>
                    <a:lstStyle/>
                    <a:p>
                      <a:r>
                        <a:rPr lang="pl-PL" dirty="0">
                          <a:solidFill>
                            <a:srgbClr val="FF0000"/>
                          </a:solidFill>
                        </a:rPr>
                        <a:t>Burmistrz Wojnicza </a:t>
                      </a:r>
                    </a:p>
                  </a:txBody>
                  <a:tcPr>
                    <a:solidFill>
                      <a:schemeClr val="tx1"/>
                    </a:solidFill>
                  </a:tcPr>
                </a:tc>
                <a:extLst>
                  <a:ext uri="{0D108BD9-81ED-4DB2-BD59-A6C34878D82A}">
                    <a16:rowId xmlns=""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b="1" dirty="0">
                          <a:effectLst/>
                        </a:rPr>
                        <a:t>2.Rodzaj zadania publicznego</a:t>
                      </a:r>
                    </a:p>
                    <a:p>
                      <a:endParaRPr lang="pl-PL" sz="1600" b="1" dirty="0">
                        <a:solidFill>
                          <a:schemeClr val="bg1"/>
                        </a:solidFill>
                      </a:endParaRPr>
                    </a:p>
                  </a:txBody>
                  <a:tcPr>
                    <a:solidFill>
                      <a:schemeClr val="accent3">
                        <a:lumMod val="40000"/>
                        <a:lumOff val="60000"/>
                      </a:schemeClr>
                    </a:solidFill>
                  </a:tcPr>
                </a:tc>
                <a:tc>
                  <a:txBody>
                    <a:bodyPr/>
                    <a:lstStyle/>
                    <a:p>
                      <a:r>
                        <a:rPr lang="pl-PL" sz="1800" b="1" kern="1200" dirty="0">
                          <a:solidFill>
                            <a:srgbClr val="FF0000"/>
                          </a:solidFill>
                          <a:effectLst/>
                          <a:latin typeface="+mn-lt"/>
                          <a:ea typeface="+mn-ea"/>
                          <a:cs typeface="+mn-cs"/>
                        </a:rPr>
                        <a:t>Do wyboru:</a:t>
                      </a:r>
                    </a:p>
                    <a:p>
                      <a:r>
                        <a:rPr lang="pl-PL" sz="1800" b="1" kern="1200" dirty="0">
                          <a:solidFill>
                            <a:srgbClr val="FF0000"/>
                          </a:solidFill>
                          <a:effectLst/>
                          <a:latin typeface="+mn-lt"/>
                          <a:ea typeface="+mn-ea"/>
                          <a:cs typeface="+mn-cs"/>
                        </a:rPr>
                        <a:t>1. Współzawodnictwo sportowe młodzieży i dorosłych </a:t>
                      </a:r>
                    </a:p>
                    <a:p>
                      <a:r>
                        <a:rPr lang="pl-PL" sz="1800" b="1" kern="1200" dirty="0">
                          <a:solidFill>
                            <a:srgbClr val="FF0000"/>
                          </a:solidFill>
                          <a:effectLst/>
                          <a:latin typeface="+mn-lt"/>
                          <a:ea typeface="+mn-ea"/>
                          <a:cs typeface="+mn-cs"/>
                        </a:rPr>
                        <a:t>2. Edukacja dla kultury fizycznej i współzawodnictwo sportowe dzieci i młodzieży szkolnej </a:t>
                      </a:r>
                    </a:p>
                    <a:p>
                      <a:pPr lvl="0"/>
                      <a:r>
                        <a:rPr lang="pl-PL" sz="1800" b="1" kern="1200" dirty="0">
                          <a:solidFill>
                            <a:srgbClr val="FF0000"/>
                          </a:solidFill>
                          <a:effectLst/>
                          <a:latin typeface="+mn-lt"/>
                          <a:ea typeface="+mn-ea"/>
                          <a:cs typeface="+mn-cs"/>
                        </a:rPr>
                        <a:t>3. Ochrona dziedzictwa kulturowego ziemi wojnickiej oraz umocnienie tożsamości regionalnej, w tym m.in. opieka nad eksponatami Izby Regionalnej, wydawnictwo Zeszytów Wojnickich. </a:t>
                      </a:r>
                      <a:endParaRPr lang="pl-PL" sz="1800" kern="1200" dirty="0">
                        <a:solidFill>
                          <a:srgbClr val="FF0000"/>
                        </a:solidFill>
                        <a:effectLst/>
                        <a:latin typeface="+mn-lt"/>
                        <a:ea typeface="+mn-ea"/>
                        <a:cs typeface="+mn-cs"/>
                      </a:endParaRPr>
                    </a:p>
                    <a:p>
                      <a:r>
                        <a:rPr lang="pl-PL" sz="1800" b="1" kern="1200" dirty="0">
                          <a:solidFill>
                            <a:srgbClr val="FF0000"/>
                          </a:solidFill>
                          <a:effectLst/>
                          <a:latin typeface="+mn-lt"/>
                          <a:ea typeface="+mn-ea"/>
                          <a:cs typeface="+mn-cs"/>
                        </a:rPr>
                        <a:t>4.Edukacja kulturalna ze szczególnym nastawieniem na dzieci i młodzież </a:t>
                      </a:r>
                      <a:br>
                        <a:rPr lang="pl-PL" sz="1800" b="1" kern="1200" dirty="0">
                          <a:solidFill>
                            <a:srgbClr val="FF0000"/>
                          </a:solidFill>
                          <a:effectLst/>
                          <a:latin typeface="+mn-lt"/>
                          <a:ea typeface="+mn-ea"/>
                          <a:cs typeface="+mn-cs"/>
                        </a:rPr>
                      </a:br>
                      <a:r>
                        <a:rPr lang="pl-PL" sz="1800" b="1" kern="1200" dirty="0">
                          <a:solidFill>
                            <a:srgbClr val="FF0000"/>
                          </a:solidFill>
                          <a:effectLst/>
                          <a:latin typeface="+mn-lt"/>
                          <a:ea typeface="+mn-ea"/>
                          <a:cs typeface="+mn-cs"/>
                        </a:rPr>
                        <a:t>z terenu  gminy Wojnicz.</a:t>
                      </a:r>
                      <a:endParaRPr lang="pl-PL" dirty="0">
                        <a:solidFill>
                          <a:srgbClr val="FF0000"/>
                        </a:solidFill>
                      </a:endParaRPr>
                    </a:p>
                  </a:txBody>
                  <a:tcPr>
                    <a:solidFill>
                      <a:schemeClr val="tx1"/>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240562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1903311484"/>
              </p:ext>
            </p:extLst>
          </p:nvPr>
        </p:nvGraphicFramePr>
        <p:xfrm>
          <a:off x="395536" y="260648"/>
          <a:ext cx="8352928" cy="4785520"/>
        </p:xfrm>
        <a:graphic>
          <a:graphicData uri="http://schemas.openxmlformats.org/drawingml/2006/table">
            <a:tbl>
              <a:tblPr firstRow="1" firstCol="1" bandRow="1">
                <a:tableStyleId>{D7AC3CCA-C797-4891-BE02-D94E43425B78}</a:tableStyleId>
              </a:tblPr>
              <a:tblGrid>
                <a:gridCol w="4176464">
                  <a:extLst>
                    <a:ext uri="{9D8B030D-6E8A-4147-A177-3AD203B41FA5}">
                      <a16:colId xmlns="" xmlns:a16="http://schemas.microsoft.com/office/drawing/2014/main" val="20000"/>
                    </a:ext>
                  </a:extLst>
                </a:gridCol>
                <a:gridCol w="4176464">
                  <a:extLst>
                    <a:ext uri="{9D8B030D-6E8A-4147-A177-3AD203B41FA5}">
                      <a16:colId xmlns="" xmlns:a16="http://schemas.microsoft.com/office/drawing/2014/main" val="20001"/>
                    </a:ext>
                  </a:extLst>
                </a:gridCol>
              </a:tblGrid>
              <a:tr h="579280">
                <a:tc gridSpan="2">
                  <a:txBody>
                    <a:bodyPr/>
                    <a:lstStyle/>
                    <a:p>
                      <a:pPr algn="just">
                        <a:lnSpc>
                          <a:spcPct val="115000"/>
                        </a:lnSpc>
                        <a:spcAft>
                          <a:spcPts val="0"/>
                        </a:spcAft>
                      </a:pPr>
                      <a:r>
                        <a:rPr lang="pl-PL" sz="1600" dirty="0">
                          <a:effectLst/>
                        </a:rPr>
                        <a:t>1. Nazwa oferenta(-</a:t>
                      </a:r>
                      <a:r>
                        <a:rPr lang="pl-PL" sz="1600" dirty="0" err="1">
                          <a:effectLst/>
                        </a:rPr>
                        <a:t>tów</a:t>
                      </a:r>
                      <a:r>
                        <a:rPr lang="pl-PL" sz="1600" dirty="0">
                          <a:effectLst/>
                        </a:rPr>
                        <a:t>), forma prawna, numer w Krajowym Rejestrze Sądowym lub innej ewidencji, adres siedziby, strona www, adres do korespondencji, adres e-mail, numer telefonu </a:t>
                      </a:r>
                      <a:endParaRPr lang="pl-PL" sz="1600" dirty="0">
                        <a:effectLst/>
                        <a:latin typeface="Calibri"/>
                        <a:ea typeface="Calibri"/>
                        <a:cs typeface="Times New Roman"/>
                      </a:endParaRPr>
                    </a:p>
                  </a:txBody>
                  <a:tcPr marL="68580" marR="68580" marT="0" marB="0">
                    <a:solidFill>
                      <a:schemeClr val="accent3">
                        <a:lumMod val="40000"/>
                        <a:lumOff val="60000"/>
                      </a:schemeClr>
                    </a:solidFill>
                  </a:tcPr>
                </a:tc>
                <a:tc hMerge="1">
                  <a:txBody>
                    <a:bodyPr/>
                    <a:lstStyle/>
                    <a:p>
                      <a:endParaRPr lang="pl-PL"/>
                    </a:p>
                  </a:txBody>
                  <a:tcPr/>
                </a:tc>
                <a:extLst>
                  <a:ext uri="{0D108BD9-81ED-4DB2-BD59-A6C34878D82A}">
                    <a16:rowId xmlns="" xmlns:a16="http://schemas.microsoft.com/office/drawing/2014/main" val="10000"/>
                  </a:ext>
                </a:extLst>
              </a:tr>
              <a:tr h="1772981">
                <a:tc gridSpan="2">
                  <a:txBody>
                    <a:bodyPr/>
                    <a:lstStyle/>
                    <a:p>
                      <a:pPr>
                        <a:lnSpc>
                          <a:spcPct val="115000"/>
                        </a:lnSpc>
                        <a:spcAft>
                          <a:spcPts val="0"/>
                        </a:spcAft>
                      </a:pPr>
                      <a:r>
                        <a:rPr lang="pl-PL" sz="1600" dirty="0">
                          <a:effectLst/>
                        </a:rPr>
                        <a:t> </a:t>
                      </a:r>
                      <a:r>
                        <a:rPr lang="pl-PL" sz="1600" dirty="0">
                          <a:solidFill>
                            <a:srgbClr val="FF0000"/>
                          </a:solidFill>
                          <a:effectLst/>
                        </a:rPr>
                        <a:t>Należy</a:t>
                      </a:r>
                      <a:r>
                        <a:rPr lang="pl-PL" sz="1600" baseline="0" dirty="0">
                          <a:solidFill>
                            <a:srgbClr val="FF0000"/>
                          </a:solidFill>
                          <a:effectLst/>
                        </a:rPr>
                        <a:t> wpisać:</a:t>
                      </a:r>
                    </a:p>
                    <a:p>
                      <a:pPr marL="342900" indent="-342900">
                        <a:lnSpc>
                          <a:spcPct val="115000"/>
                        </a:lnSpc>
                        <a:spcAft>
                          <a:spcPts val="0"/>
                        </a:spcAft>
                        <a:buAutoNum type="arabicPeriod"/>
                      </a:pPr>
                      <a:r>
                        <a:rPr lang="pl-PL" sz="1600" baseline="0" dirty="0">
                          <a:solidFill>
                            <a:srgbClr val="FF0000"/>
                          </a:solidFill>
                          <a:effectLst/>
                        </a:rPr>
                        <a:t>Nazwę organizacji.</a:t>
                      </a:r>
                    </a:p>
                    <a:p>
                      <a:pPr marL="342900" indent="-342900">
                        <a:lnSpc>
                          <a:spcPct val="115000"/>
                        </a:lnSpc>
                        <a:spcAft>
                          <a:spcPts val="0"/>
                        </a:spcAft>
                        <a:buAutoNum type="arabicPeriod"/>
                      </a:pPr>
                      <a:r>
                        <a:rPr lang="pl-PL" sz="1600" baseline="0" dirty="0">
                          <a:solidFill>
                            <a:srgbClr val="FF0000"/>
                          </a:solidFill>
                          <a:effectLst/>
                        </a:rPr>
                        <a:t>Numer KRS lub numer innej ewidencji w której organizacja jest wpisana. </a:t>
                      </a:r>
                    </a:p>
                    <a:p>
                      <a:pPr marL="342900" indent="-342900">
                        <a:lnSpc>
                          <a:spcPct val="115000"/>
                        </a:lnSpc>
                        <a:spcAft>
                          <a:spcPts val="0"/>
                        </a:spcAft>
                        <a:buAutoNum type="arabicPeriod"/>
                      </a:pPr>
                      <a:r>
                        <a:rPr lang="pl-PL" sz="1600" baseline="0" dirty="0">
                          <a:solidFill>
                            <a:srgbClr val="FF0000"/>
                          </a:solidFill>
                          <a:effectLst/>
                        </a:rPr>
                        <a:t>Adres siedziby. </a:t>
                      </a:r>
                    </a:p>
                    <a:p>
                      <a:pPr marL="342900" indent="-342900">
                        <a:lnSpc>
                          <a:spcPct val="115000"/>
                        </a:lnSpc>
                        <a:spcAft>
                          <a:spcPts val="0"/>
                        </a:spcAft>
                        <a:buAutoNum type="arabicPeriod"/>
                      </a:pPr>
                      <a:r>
                        <a:rPr lang="pl-PL" sz="1600" baseline="0" dirty="0">
                          <a:solidFill>
                            <a:srgbClr val="FF0000"/>
                          </a:solidFill>
                          <a:effectLst/>
                        </a:rPr>
                        <a:t>Strona www, jeśli organizacja ją posiada. </a:t>
                      </a:r>
                    </a:p>
                    <a:p>
                      <a:pPr marL="342900" indent="-342900">
                        <a:lnSpc>
                          <a:spcPct val="115000"/>
                        </a:lnSpc>
                        <a:spcAft>
                          <a:spcPts val="0"/>
                        </a:spcAft>
                        <a:buAutoNum type="arabicPeriod"/>
                      </a:pPr>
                      <a:r>
                        <a:rPr lang="pl-PL" sz="1600" baseline="0" dirty="0">
                          <a:solidFill>
                            <a:srgbClr val="FF0000"/>
                          </a:solidFill>
                          <a:effectLst/>
                        </a:rPr>
                        <a:t>Adres do korespondencji, jeśli różni się od adresu siedziby. </a:t>
                      </a:r>
                    </a:p>
                    <a:p>
                      <a:pPr marL="342900" indent="-342900">
                        <a:lnSpc>
                          <a:spcPct val="115000"/>
                        </a:lnSpc>
                        <a:spcAft>
                          <a:spcPts val="0"/>
                        </a:spcAft>
                        <a:buAutoNum type="arabicPeriod"/>
                      </a:pPr>
                      <a:r>
                        <a:rPr lang="pl-PL" sz="1600" baseline="0" dirty="0">
                          <a:solidFill>
                            <a:srgbClr val="FF0000"/>
                          </a:solidFill>
                          <a:effectLst/>
                        </a:rPr>
                        <a:t>Adres e-mail.</a:t>
                      </a:r>
                    </a:p>
                    <a:p>
                      <a:pPr marL="342900" indent="-342900">
                        <a:lnSpc>
                          <a:spcPct val="115000"/>
                        </a:lnSpc>
                        <a:spcAft>
                          <a:spcPts val="0"/>
                        </a:spcAft>
                        <a:buAutoNum type="arabicPeriod"/>
                      </a:pPr>
                      <a:r>
                        <a:rPr lang="pl-PL" sz="1600" baseline="0" dirty="0">
                          <a:solidFill>
                            <a:srgbClr val="FF0000"/>
                          </a:solidFill>
                          <a:effectLst/>
                        </a:rPr>
                        <a:t>Numer telefonu.</a:t>
                      </a:r>
                    </a:p>
                  </a:txBody>
                  <a:tcPr marL="68580" marR="68580" marT="0" marB="0">
                    <a:solidFill>
                      <a:schemeClr val="tx1"/>
                    </a:solidFill>
                  </a:tcPr>
                </a:tc>
                <a:tc hMerge="1">
                  <a:txBody>
                    <a:bodyPr/>
                    <a:lstStyle/>
                    <a:p>
                      <a:endParaRPr lang="pl-PL"/>
                    </a:p>
                  </a:txBody>
                  <a:tcPr/>
                </a:tc>
                <a:extLst>
                  <a:ext uri="{0D108BD9-81ED-4DB2-BD59-A6C34878D82A}">
                    <a16:rowId xmlns="" xmlns:a16="http://schemas.microsoft.com/office/drawing/2014/main" val="10001"/>
                  </a:ext>
                </a:extLst>
              </a:tr>
              <a:tr h="1176131">
                <a:tc>
                  <a:txBody>
                    <a:bodyPr/>
                    <a:lstStyle/>
                    <a:p>
                      <a:pPr algn="just">
                        <a:lnSpc>
                          <a:spcPct val="115000"/>
                        </a:lnSpc>
                        <a:spcAft>
                          <a:spcPts val="0"/>
                        </a:spcAft>
                      </a:pPr>
                      <a:r>
                        <a:rPr lang="pl-PL" sz="1600" dirty="0">
                          <a:effectLst/>
                        </a:rPr>
                        <a:t>2. Dane osoby upoważnionej do składania wyjaśnień dotyczących oferty (np.  imię i nazwisko, numer telefonu, adres poczty elektronicznej) </a:t>
                      </a:r>
                      <a:endParaRPr lang="pl-PL" sz="1600" dirty="0">
                        <a:effectLst/>
                        <a:latin typeface="Calibri"/>
                        <a:ea typeface="Calibri"/>
                        <a:cs typeface="Times New Roman"/>
                      </a:endParaRPr>
                    </a:p>
                  </a:txBody>
                  <a:tcPr marL="68580" marR="68580" marT="0" marB="0">
                    <a:solidFill>
                      <a:schemeClr val="accent3">
                        <a:lumMod val="40000"/>
                        <a:lumOff val="60000"/>
                      </a:schemeClr>
                    </a:solidFill>
                  </a:tcPr>
                </a:tc>
                <a:tc>
                  <a:txBody>
                    <a:bodyPr/>
                    <a:lstStyle/>
                    <a:p>
                      <a:pPr>
                        <a:lnSpc>
                          <a:spcPct val="115000"/>
                        </a:lnSpc>
                        <a:spcAft>
                          <a:spcPts val="0"/>
                        </a:spcAft>
                      </a:pPr>
                      <a:r>
                        <a:rPr lang="pl-PL" sz="1600" b="1" dirty="0">
                          <a:effectLst/>
                        </a:rPr>
                        <a:t> </a:t>
                      </a:r>
                      <a:r>
                        <a:rPr lang="pl-PL" sz="1600" b="1" dirty="0">
                          <a:solidFill>
                            <a:srgbClr val="FF0000"/>
                          </a:solidFill>
                          <a:effectLst/>
                        </a:rPr>
                        <a:t>Należy</a:t>
                      </a:r>
                      <a:r>
                        <a:rPr lang="pl-PL" sz="1600" b="1" baseline="0" dirty="0">
                          <a:solidFill>
                            <a:srgbClr val="FF0000"/>
                          </a:solidFill>
                          <a:effectLst/>
                        </a:rPr>
                        <a:t> wpisać dane osoby lub osób  upoważnionych do składania wyjaśnień dotyczących oferty oraz do wyjaśnień innych problemów związanych z realizacją zadania:</a:t>
                      </a:r>
                    </a:p>
                    <a:p>
                      <a:pPr marL="342900" indent="-342900">
                        <a:lnSpc>
                          <a:spcPct val="115000"/>
                        </a:lnSpc>
                        <a:spcAft>
                          <a:spcPts val="0"/>
                        </a:spcAft>
                        <a:buAutoNum type="arabicPeriod"/>
                      </a:pPr>
                      <a:r>
                        <a:rPr lang="pl-PL" sz="1600" b="1" baseline="0" dirty="0">
                          <a:solidFill>
                            <a:srgbClr val="FF0000"/>
                          </a:solidFill>
                          <a:effectLst/>
                        </a:rPr>
                        <a:t>Imię i nazwisko. </a:t>
                      </a:r>
                    </a:p>
                    <a:p>
                      <a:pPr marL="342900" indent="-342900">
                        <a:lnSpc>
                          <a:spcPct val="115000"/>
                        </a:lnSpc>
                        <a:spcAft>
                          <a:spcPts val="0"/>
                        </a:spcAft>
                        <a:buAutoNum type="arabicPeriod"/>
                      </a:pPr>
                      <a:r>
                        <a:rPr lang="pl-PL" sz="1600" b="1" baseline="0" dirty="0">
                          <a:solidFill>
                            <a:srgbClr val="FF0000"/>
                          </a:solidFill>
                          <a:effectLst/>
                        </a:rPr>
                        <a:t>Numer telefonu. </a:t>
                      </a:r>
                    </a:p>
                    <a:p>
                      <a:pPr marL="342900" indent="-342900">
                        <a:lnSpc>
                          <a:spcPct val="115000"/>
                        </a:lnSpc>
                        <a:spcAft>
                          <a:spcPts val="0"/>
                        </a:spcAft>
                        <a:buAutoNum type="arabicPeriod"/>
                      </a:pPr>
                      <a:r>
                        <a:rPr lang="pl-PL" sz="1600" b="1" baseline="0" dirty="0">
                          <a:solidFill>
                            <a:srgbClr val="FF0000"/>
                          </a:solidFill>
                          <a:effectLst/>
                        </a:rPr>
                        <a:t>Adres poczty elektronicznej. </a:t>
                      </a:r>
                    </a:p>
                  </a:txBody>
                  <a:tcPr marL="68580" marR="68580" marT="0" marB="0">
                    <a:solidFill>
                      <a:schemeClr val="tx1"/>
                    </a:solidFill>
                  </a:tcPr>
                </a:tc>
                <a:extLst>
                  <a:ext uri="{0D108BD9-81ED-4DB2-BD59-A6C34878D82A}">
                    <a16:rowId xmlns="" xmlns:a16="http://schemas.microsoft.com/office/drawing/2014/main" val="10002"/>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876347909"/>
              </p:ext>
            </p:extLst>
          </p:nvPr>
        </p:nvGraphicFramePr>
        <p:xfrm>
          <a:off x="395536" y="5013176"/>
          <a:ext cx="8352928" cy="1226820"/>
        </p:xfrm>
        <a:graphic>
          <a:graphicData uri="http://schemas.openxmlformats.org/drawingml/2006/table">
            <a:tbl>
              <a:tblPr firstRow="1" firstCol="1" bandRow="1">
                <a:tableStyleId>{D7AC3CCA-C797-4891-BE02-D94E43425B78}</a:tableStyleId>
              </a:tblPr>
              <a:tblGrid>
                <a:gridCol w="2690915">
                  <a:extLst>
                    <a:ext uri="{9D8B030D-6E8A-4147-A177-3AD203B41FA5}">
                      <a16:colId xmlns="" xmlns:a16="http://schemas.microsoft.com/office/drawing/2014/main" val="20000"/>
                    </a:ext>
                  </a:extLst>
                </a:gridCol>
                <a:gridCol w="1485549">
                  <a:extLst>
                    <a:ext uri="{9D8B030D-6E8A-4147-A177-3AD203B41FA5}">
                      <a16:colId xmlns="" xmlns:a16="http://schemas.microsoft.com/office/drawing/2014/main" val="20001"/>
                    </a:ext>
                  </a:extLst>
                </a:gridCol>
                <a:gridCol w="1322547">
                  <a:extLst>
                    <a:ext uri="{9D8B030D-6E8A-4147-A177-3AD203B41FA5}">
                      <a16:colId xmlns="" xmlns:a16="http://schemas.microsoft.com/office/drawing/2014/main" val="20002"/>
                    </a:ext>
                  </a:extLst>
                </a:gridCol>
                <a:gridCol w="1113724">
                  <a:extLst>
                    <a:ext uri="{9D8B030D-6E8A-4147-A177-3AD203B41FA5}">
                      <a16:colId xmlns="" xmlns:a16="http://schemas.microsoft.com/office/drawing/2014/main" val="20003"/>
                    </a:ext>
                  </a:extLst>
                </a:gridCol>
                <a:gridCol w="1740193">
                  <a:extLst>
                    <a:ext uri="{9D8B030D-6E8A-4147-A177-3AD203B41FA5}">
                      <a16:colId xmlns="" xmlns:a16="http://schemas.microsoft.com/office/drawing/2014/main" val="20004"/>
                    </a:ext>
                  </a:extLst>
                </a:gridCol>
              </a:tblGrid>
              <a:tr h="645509">
                <a:tc gridSpan="2">
                  <a:txBody>
                    <a:bodyPr/>
                    <a:lstStyle/>
                    <a:p>
                      <a:pPr>
                        <a:lnSpc>
                          <a:spcPct val="115000"/>
                        </a:lnSpc>
                        <a:spcAft>
                          <a:spcPts val="0"/>
                        </a:spcAft>
                      </a:pPr>
                      <a:r>
                        <a:rPr lang="pl-PL" sz="1400" dirty="0">
                          <a:effectLst/>
                        </a:rPr>
                        <a:t>1.  Tytuł zadania publicznego </a:t>
                      </a:r>
                    </a:p>
                    <a:p>
                      <a:pPr>
                        <a:lnSpc>
                          <a:spcPct val="115000"/>
                        </a:lnSpc>
                        <a:spcAft>
                          <a:spcPts val="0"/>
                        </a:spcAft>
                      </a:pPr>
                      <a:r>
                        <a:rPr lang="pl-PL" sz="1400" dirty="0">
                          <a:effectLst/>
                        </a:rPr>
                        <a:t> </a:t>
                      </a:r>
                    </a:p>
                    <a:p>
                      <a:pPr>
                        <a:lnSpc>
                          <a:spcPct val="115000"/>
                        </a:lnSpc>
                        <a:spcAft>
                          <a:spcPts val="0"/>
                        </a:spcAft>
                      </a:pPr>
                      <a:r>
                        <a:rPr lang="pl-PL" sz="1400" dirty="0">
                          <a:effectLst/>
                        </a:rPr>
                        <a:t> </a:t>
                      </a:r>
                      <a:endParaRPr lang="pl-PL" sz="1400" dirty="0">
                        <a:effectLst/>
                        <a:latin typeface="Calibri"/>
                        <a:ea typeface="Calibri"/>
                        <a:cs typeface="Times New Roman"/>
                      </a:endParaRPr>
                    </a:p>
                  </a:txBody>
                  <a:tcPr marL="68580" marR="68580" marT="0" marB="0">
                    <a:solidFill>
                      <a:schemeClr val="accent3">
                        <a:lumMod val="40000"/>
                        <a:lumOff val="60000"/>
                      </a:schemeClr>
                    </a:solidFill>
                  </a:tcPr>
                </a:tc>
                <a:tc hMerge="1">
                  <a:txBody>
                    <a:bodyPr/>
                    <a:lstStyle/>
                    <a:p>
                      <a:endParaRPr lang="pl-PL"/>
                    </a:p>
                  </a:txBody>
                  <a:tcPr/>
                </a:tc>
                <a:tc gridSpan="3">
                  <a:txBody>
                    <a:bodyPr/>
                    <a:lstStyle/>
                    <a:p>
                      <a:pPr>
                        <a:lnSpc>
                          <a:spcPct val="115000"/>
                        </a:lnSpc>
                        <a:spcAft>
                          <a:spcPts val="0"/>
                        </a:spcAft>
                      </a:pPr>
                      <a:r>
                        <a:rPr lang="pl-PL" sz="1600" dirty="0">
                          <a:effectLst/>
                        </a:rPr>
                        <a:t> </a:t>
                      </a:r>
                      <a:r>
                        <a:rPr lang="pl-PL" sz="1600" dirty="0">
                          <a:solidFill>
                            <a:srgbClr val="FF0000"/>
                          </a:solidFill>
                          <a:effectLst/>
                        </a:rPr>
                        <a:t>Indywidualny tytuł</a:t>
                      </a:r>
                      <a:r>
                        <a:rPr lang="pl-PL" sz="1600" baseline="0" dirty="0">
                          <a:solidFill>
                            <a:srgbClr val="FF0000"/>
                          </a:solidFill>
                          <a:effectLst/>
                        </a:rPr>
                        <a:t> zadania wymyślony przez organizację.</a:t>
                      </a:r>
                      <a:endParaRPr lang="pl-PL" sz="1600" dirty="0">
                        <a:solidFill>
                          <a:srgbClr val="FF0000"/>
                        </a:solidFill>
                        <a:effectLst/>
                        <a:latin typeface="Calibri"/>
                        <a:ea typeface="Calibri"/>
                        <a:cs typeface="Times New Roman"/>
                      </a:endParaRPr>
                    </a:p>
                  </a:txBody>
                  <a:tcPr marL="68580" marR="68580" marT="0" marB="0">
                    <a:solidFill>
                      <a:schemeClr val="tx1"/>
                    </a:solidFill>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426068">
                <a:tc>
                  <a:txBody>
                    <a:bodyPr/>
                    <a:lstStyle/>
                    <a:p>
                      <a:pPr>
                        <a:lnSpc>
                          <a:spcPct val="115000"/>
                        </a:lnSpc>
                        <a:spcAft>
                          <a:spcPts val="0"/>
                        </a:spcAft>
                      </a:pPr>
                      <a:r>
                        <a:rPr lang="pl-PL" sz="1400" dirty="0">
                          <a:effectLst/>
                        </a:rPr>
                        <a:t>2. Termin realizacji zadania publicznego </a:t>
                      </a:r>
                    </a:p>
                  </a:txBody>
                  <a:tcPr marL="68580" marR="68580" marT="0" marB="0">
                    <a:solidFill>
                      <a:schemeClr val="accent3">
                        <a:lumMod val="40000"/>
                        <a:lumOff val="60000"/>
                      </a:schemeClr>
                    </a:solidFill>
                  </a:tcPr>
                </a:tc>
                <a:tc>
                  <a:txBody>
                    <a:bodyPr/>
                    <a:lstStyle/>
                    <a:p>
                      <a:pPr>
                        <a:lnSpc>
                          <a:spcPct val="115000"/>
                        </a:lnSpc>
                        <a:spcAft>
                          <a:spcPts val="0"/>
                        </a:spcAft>
                      </a:pPr>
                      <a:r>
                        <a:rPr lang="pl-PL" sz="1400" dirty="0">
                          <a:effectLst/>
                        </a:rPr>
                        <a:t>Data rozpoczęcia </a:t>
                      </a:r>
                      <a:endParaRPr lang="pl-PL" sz="1400" dirty="0">
                        <a:effectLst/>
                        <a:latin typeface="Calibri"/>
                        <a:ea typeface="Calibri"/>
                        <a:cs typeface="Times New Roman"/>
                      </a:endParaRPr>
                    </a:p>
                  </a:txBody>
                  <a:tcPr marL="68580" marR="68580" marT="0" marB="0">
                    <a:solidFill>
                      <a:schemeClr val="accent3">
                        <a:lumMod val="40000"/>
                        <a:lumOff val="60000"/>
                      </a:schemeClr>
                    </a:solidFill>
                  </a:tcPr>
                </a:tc>
                <a:tc>
                  <a:txBody>
                    <a:bodyPr/>
                    <a:lstStyle/>
                    <a:p>
                      <a:pPr>
                        <a:lnSpc>
                          <a:spcPct val="115000"/>
                        </a:lnSpc>
                        <a:spcAft>
                          <a:spcPts val="0"/>
                        </a:spcAft>
                      </a:pPr>
                      <a:r>
                        <a:rPr lang="pl-PL" sz="1400" dirty="0">
                          <a:effectLst/>
                        </a:rPr>
                        <a:t> </a:t>
                      </a:r>
                      <a:r>
                        <a:rPr lang="pl-PL" sz="1400" b="1" dirty="0">
                          <a:solidFill>
                            <a:srgbClr val="FF0000"/>
                          </a:solidFill>
                          <a:effectLst/>
                        </a:rPr>
                        <a:t>1 marca 2021 r</a:t>
                      </a:r>
                      <a:r>
                        <a:rPr lang="pl-PL" sz="1400" dirty="0">
                          <a:solidFill>
                            <a:srgbClr val="FF0000"/>
                          </a:solidFill>
                          <a:effectLst/>
                        </a:rPr>
                        <a:t>.</a:t>
                      </a:r>
                      <a:endParaRPr lang="pl-PL" sz="1400" dirty="0">
                        <a:solidFill>
                          <a:srgbClr val="FF0000"/>
                        </a:solidFill>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400" dirty="0">
                          <a:effectLst/>
                        </a:rPr>
                        <a:t>Data zakończenia </a:t>
                      </a:r>
                      <a:endParaRPr lang="pl-PL" sz="1400" dirty="0">
                        <a:effectLst/>
                        <a:latin typeface="Calibri"/>
                        <a:ea typeface="Calibri"/>
                        <a:cs typeface="Times New Roman"/>
                      </a:endParaRPr>
                    </a:p>
                  </a:txBody>
                  <a:tcPr marL="68580" marR="68580" marT="0" marB="0">
                    <a:solidFill>
                      <a:schemeClr val="accent3">
                        <a:lumMod val="40000"/>
                        <a:lumOff val="60000"/>
                      </a:schemeClr>
                    </a:solidFill>
                  </a:tcPr>
                </a:tc>
                <a:tc>
                  <a:txBody>
                    <a:bodyPr/>
                    <a:lstStyle/>
                    <a:p>
                      <a:pPr algn="ctr">
                        <a:lnSpc>
                          <a:spcPct val="115000"/>
                        </a:lnSpc>
                        <a:spcAft>
                          <a:spcPts val="0"/>
                        </a:spcAft>
                      </a:pPr>
                      <a:r>
                        <a:rPr lang="pl-PL" sz="1600" dirty="0">
                          <a:effectLst/>
                        </a:rPr>
                        <a:t> </a:t>
                      </a:r>
                      <a:r>
                        <a:rPr lang="pl-PL" sz="1600" b="1" dirty="0">
                          <a:solidFill>
                            <a:srgbClr val="FF0000"/>
                          </a:solidFill>
                          <a:effectLst/>
                        </a:rPr>
                        <a:t>31 grudnia</a:t>
                      </a:r>
                      <a:r>
                        <a:rPr lang="pl-PL" sz="1600" b="1" baseline="0" dirty="0">
                          <a:solidFill>
                            <a:srgbClr val="FF0000"/>
                          </a:solidFill>
                          <a:effectLst/>
                        </a:rPr>
                        <a:t> 2021 r. </a:t>
                      </a:r>
                      <a:endParaRPr lang="pl-PL" sz="1600" b="1" dirty="0">
                        <a:solidFill>
                          <a:srgbClr val="FF0000"/>
                        </a:solidFill>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835584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085498479"/>
              </p:ext>
            </p:extLst>
          </p:nvPr>
        </p:nvGraphicFramePr>
        <p:xfrm>
          <a:off x="251520" y="260648"/>
          <a:ext cx="8640960" cy="6336704"/>
        </p:xfrm>
        <a:graphic>
          <a:graphicData uri="http://schemas.openxmlformats.org/drawingml/2006/table">
            <a:tbl>
              <a:tblPr firstRow="1" firstCol="1" bandRow="1">
                <a:tableStyleId>{D7AC3CCA-C797-4891-BE02-D94E43425B78}</a:tableStyleId>
              </a:tblPr>
              <a:tblGrid>
                <a:gridCol w="2783705">
                  <a:extLst>
                    <a:ext uri="{9D8B030D-6E8A-4147-A177-3AD203B41FA5}">
                      <a16:colId xmlns="" xmlns:a16="http://schemas.microsoft.com/office/drawing/2014/main" val="20000"/>
                    </a:ext>
                  </a:extLst>
                </a:gridCol>
                <a:gridCol w="1391852">
                  <a:extLst>
                    <a:ext uri="{9D8B030D-6E8A-4147-A177-3AD203B41FA5}">
                      <a16:colId xmlns="" xmlns:a16="http://schemas.microsoft.com/office/drawing/2014/main" val="20001"/>
                    </a:ext>
                  </a:extLst>
                </a:gridCol>
                <a:gridCol w="1513075">
                  <a:extLst>
                    <a:ext uri="{9D8B030D-6E8A-4147-A177-3AD203B41FA5}">
                      <a16:colId xmlns="" xmlns:a16="http://schemas.microsoft.com/office/drawing/2014/main" val="20002"/>
                    </a:ext>
                  </a:extLst>
                </a:gridCol>
                <a:gridCol w="1152128">
                  <a:extLst>
                    <a:ext uri="{9D8B030D-6E8A-4147-A177-3AD203B41FA5}">
                      <a16:colId xmlns="" xmlns:a16="http://schemas.microsoft.com/office/drawing/2014/main" val="20003"/>
                    </a:ext>
                  </a:extLst>
                </a:gridCol>
                <a:gridCol w="1800200">
                  <a:extLst>
                    <a:ext uri="{9D8B030D-6E8A-4147-A177-3AD203B41FA5}">
                      <a16:colId xmlns="" xmlns:a16="http://schemas.microsoft.com/office/drawing/2014/main" val="20004"/>
                    </a:ext>
                  </a:extLst>
                </a:gridCol>
              </a:tblGrid>
              <a:tr h="837911">
                <a:tc gridSpan="5">
                  <a:txBody>
                    <a:bodyPr/>
                    <a:lstStyle/>
                    <a:p>
                      <a:pPr>
                        <a:lnSpc>
                          <a:spcPct val="115000"/>
                        </a:lnSpc>
                        <a:spcAft>
                          <a:spcPts val="0"/>
                        </a:spcAft>
                      </a:pPr>
                      <a:r>
                        <a:rPr lang="pl-PL" sz="1400" dirty="0">
                          <a:effectLst/>
                        </a:rPr>
                        <a:t>3. Syntetyczny opis zadania (należy wskazać i opisać miejsce realizacji zadania, grupę docelową, sposób rozwiązywania jej problemów/zaspokajania potrzeb, komplementarność z innymi działaniami podejmowanymi przez organizację lub inne podmioty) </a:t>
                      </a:r>
                      <a:endParaRPr lang="pl-PL" sz="1400" dirty="0">
                        <a:effectLst/>
                        <a:latin typeface="Calibri"/>
                        <a:ea typeface="Calibri"/>
                        <a:cs typeface="Times New Roman"/>
                      </a:endParaRPr>
                    </a:p>
                  </a:txBody>
                  <a:tcPr marL="68580" marR="68580" marT="0" marB="0">
                    <a:solidFill>
                      <a:schemeClr val="accent3">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5498793">
                <a:tc gridSpan="5">
                  <a:txBody>
                    <a:bodyPr/>
                    <a:lstStyle/>
                    <a:p>
                      <a:r>
                        <a:rPr lang="pl-PL" sz="1500" b="0" kern="1200" dirty="0">
                          <a:solidFill>
                            <a:srgbClr val="FF0000"/>
                          </a:solidFill>
                          <a:effectLst/>
                          <a:latin typeface="+mn-lt"/>
                          <a:ea typeface="+mn-ea"/>
                          <a:cs typeface="+mn-cs"/>
                        </a:rPr>
                        <a:t>Należy streścić projekt, wskazać miejsce realizacji zadań, grupę docelową, rozwiązania problemów dzięki poszczególnym zadaniom, opisać trwałe rezultaty. Tekst należy skonstruować tak, żeby był on czytelny i klarowny. Należy tu również wskazać miejsce, w którym będzie realizowany projekt. </a:t>
                      </a:r>
                    </a:p>
                    <a:p>
                      <a:r>
                        <a:rPr lang="pl-PL" sz="1500" b="0" kern="1200" dirty="0">
                          <a:solidFill>
                            <a:srgbClr val="FF0000"/>
                          </a:solidFill>
                          <a:effectLst/>
                          <a:latin typeface="+mn-lt"/>
                          <a:ea typeface="+mn-ea"/>
                          <a:cs typeface="+mn-cs"/>
                        </a:rPr>
                        <a:t>np.: </a:t>
                      </a:r>
                    </a:p>
                    <a:p>
                      <a:r>
                        <a:rPr lang="pl-PL" sz="1500" b="1" kern="1200" dirty="0">
                          <a:solidFill>
                            <a:srgbClr val="FF0000"/>
                          </a:solidFill>
                          <a:effectLst/>
                          <a:latin typeface="+mn-lt"/>
                          <a:ea typeface="+mn-ea"/>
                          <a:cs typeface="+mn-cs"/>
                        </a:rPr>
                        <a:t>Termin i miejsce realizacji:</a:t>
                      </a:r>
                    </a:p>
                    <a:p>
                      <a:r>
                        <a:rPr lang="pl-PL" sz="1500" b="0" kern="1200" dirty="0">
                          <a:solidFill>
                            <a:srgbClr val="FF0000"/>
                          </a:solidFill>
                          <a:effectLst/>
                          <a:latin typeface="+mn-lt"/>
                          <a:ea typeface="+mn-ea"/>
                          <a:cs typeface="+mn-cs"/>
                        </a:rPr>
                        <a:t>Projekt pt. „Budowanie postaw patriotycznych w gminie Wojnicz” realizowany będzie na terenie sołectwa Biadoliny radłowskie.</a:t>
                      </a:r>
                      <a:r>
                        <a:rPr lang="pl-PL" sz="1500" b="0" kern="1200" baseline="0" dirty="0">
                          <a:solidFill>
                            <a:srgbClr val="FF0000"/>
                          </a:solidFill>
                          <a:effectLst/>
                          <a:latin typeface="+mn-lt"/>
                          <a:ea typeface="+mn-ea"/>
                          <a:cs typeface="+mn-cs"/>
                        </a:rPr>
                        <a:t> </a:t>
                      </a:r>
                      <a:endParaRPr lang="pl-PL" sz="1500" b="0" kern="1200" dirty="0">
                        <a:solidFill>
                          <a:srgbClr val="FF0000"/>
                        </a:solidFill>
                        <a:effectLst/>
                        <a:latin typeface="+mn-lt"/>
                        <a:ea typeface="+mn-ea"/>
                        <a:cs typeface="+mn-cs"/>
                      </a:endParaRPr>
                    </a:p>
                    <a:p>
                      <a:r>
                        <a:rPr lang="pl-PL" sz="1500" b="1" kern="1200" dirty="0">
                          <a:solidFill>
                            <a:srgbClr val="FF0000"/>
                          </a:solidFill>
                          <a:effectLst/>
                          <a:latin typeface="+mn-lt"/>
                          <a:ea typeface="+mn-ea"/>
                          <a:cs typeface="+mn-cs"/>
                        </a:rPr>
                        <a:t>Grupa docelowa:</a:t>
                      </a:r>
                    </a:p>
                    <a:p>
                      <a:r>
                        <a:rPr lang="pl-PL" sz="1500" b="0" kern="1200" dirty="0">
                          <a:solidFill>
                            <a:srgbClr val="FF0000"/>
                          </a:solidFill>
                          <a:effectLst/>
                          <a:latin typeface="+mn-lt"/>
                          <a:ea typeface="+mn-ea"/>
                          <a:cs typeface="+mn-cs"/>
                        </a:rPr>
                        <a:t>Działania skierowane są do xx osób mieszkańców XXX i okolicznych sołectw takich jak X1, X2, X3 oraz X4. </a:t>
                      </a:r>
                    </a:p>
                    <a:p>
                      <a:r>
                        <a:rPr lang="pl-PL" sz="1500" b="1" kern="1200" dirty="0">
                          <a:solidFill>
                            <a:srgbClr val="FF0000"/>
                          </a:solidFill>
                          <a:effectLst/>
                          <a:latin typeface="+mn-lt"/>
                          <a:ea typeface="+mn-ea"/>
                          <a:cs typeface="+mn-cs"/>
                        </a:rPr>
                        <a:t>Cel projektu:</a:t>
                      </a:r>
                    </a:p>
                    <a:p>
                      <a:r>
                        <a:rPr lang="pl-PL" sz="1500" b="0" kern="1200" dirty="0">
                          <a:solidFill>
                            <a:srgbClr val="FF0000"/>
                          </a:solidFill>
                          <a:effectLst/>
                          <a:latin typeface="+mn-lt"/>
                          <a:ea typeface="+mn-ea"/>
                          <a:cs typeface="+mn-cs"/>
                        </a:rPr>
                        <a:t>Celem projektu jest zwiększenie postaw patriotycznych wśród  dzieci i młodzieży. </a:t>
                      </a:r>
                    </a:p>
                    <a:p>
                      <a:r>
                        <a:rPr lang="pl-PL" sz="1500" b="1" kern="1200" dirty="0">
                          <a:solidFill>
                            <a:srgbClr val="FF0000"/>
                          </a:solidFill>
                          <a:effectLst/>
                          <a:latin typeface="+mn-lt"/>
                          <a:ea typeface="+mn-ea"/>
                          <a:cs typeface="+mn-cs"/>
                        </a:rPr>
                        <a:t>Planowane działania:</a:t>
                      </a:r>
                    </a:p>
                    <a:p>
                      <a:r>
                        <a:rPr lang="pl-PL" sz="1500" b="0" kern="1200" dirty="0">
                          <a:solidFill>
                            <a:srgbClr val="FF0000"/>
                          </a:solidFill>
                          <a:effectLst/>
                          <a:latin typeface="+mn-lt"/>
                          <a:ea typeface="+mn-ea"/>
                          <a:cs typeface="+mn-cs"/>
                        </a:rPr>
                        <a:t>Cel projektu zostanie osiągnięty przez realizację wyjazdów o charakterze historycznym, spotkań dotyczących patriotyzmu oraz obchody najważniejszych świąt narodowych. Poprzez nasze działania projektowe będziemy szerzyć patriotyzm: przekazywanie historii dotyczącej historii Polski, naszej wsi i okolic, a także kultywowanie tradycji historycznych. </a:t>
                      </a:r>
                    </a:p>
                    <a:p>
                      <a:r>
                        <a:rPr lang="pl-PL" sz="1500" b="1" kern="1200" dirty="0">
                          <a:solidFill>
                            <a:srgbClr val="FF0000"/>
                          </a:solidFill>
                          <a:effectLst/>
                          <a:latin typeface="+mn-lt"/>
                          <a:ea typeface="+mn-ea"/>
                          <a:cs typeface="+mn-cs"/>
                        </a:rPr>
                        <a:t>Potrzeby grupy docelowej:</a:t>
                      </a:r>
                    </a:p>
                    <a:p>
                      <a:r>
                        <a:rPr lang="pl-PL" sz="1500" b="0" kern="1200" dirty="0">
                          <a:solidFill>
                            <a:srgbClr val="FF0000"/>
                          </a:solidFill>
                          <a:effectLst/>
                          <a:latin typeface="+mn-lt"/>
                          <a:ea typeface="+mn-ea"/>
                          <a:cs typeface="+mn-cs"/>
                        </a:rPr>
                        <a:t>Realizacja zadania przyczyni się do zaspokojenia potrzeb społeczności lokalnej w zakresie dostępu do edukacji historycznej i patriotycznej oraz integracji społeczności lokalnej. </a:t>
                      </a:r>
                    </a:p>
                    <a:p>
                      <a:r>
                        <a:rPr lang="pl-PL" sz="1500" b="1" kern="1200" dirty="0">
                          <a:solidFill>
                            <a:srgbClr val="FF0000"/>
                          </a:solidFill>
                          <a:effectLst/>
                          <a:latin typeface="+mn-lt"/>
                          <a:ea typeface="+mn-ea"/>
                          <a:cs typeface="+mn-cs"/>
                        </a:rPr>
                        <a:t>Komplementarność wobec dotychczasowych działań:</a:t>
                      </a:r>
                    </a:p>
                    <a:p>
                      <a:r>
                        <a:rPr lang="pl-PL" sz="1500" b="0" kern="1200" dirty="0">
                          <a:solidFill>
                            <a:srgbClr val="FF0000"/>
                          </a:solidFill>
                          <a:effectLst/>
                          <a:latin typeface="+mn-lt"/>
                          <a:ea typeface="+mn-ea"/>
                          <a:cs typeface="+mn-cs"/>
                        </a:rPr>
                        <a:t>Działania prowadzone będą w większości na świetlicy wiejskiej oraz sporym placu przylegającym do niej. Świetlica jest nam użyczona od Sołectwa. Stowarzyszenie działa na rzecz integracji mieszkańców gminy </a:t>
                      </a:r>
                      <a:r>
                        <a:rPr lang="pl-PL" sz="1500" b="0" kern="1200" dirty="0" err="1">
                          <a:solidFill>
                            <a:srgbClr val="FF0000"/>
                          </a:solidFill>
                          <a:effectLst/>
                          <a:latin typeface="+mn-lt"/>
                          <a:ea typeface="+mn-ea"/>
                          <a:cs typeface="+mn-cs"/>
                        </a:rPr>
                        <a:t>xyz</a:t>
                      </a:r>
                      <a:r>
                        <a:rPr lang="pl-PL" sz="1500" b="0" kern="1200" dirty="0">
                          <a:solidFill>
                            <a:srgbClr val="FF0000"/>
                          </a:solidFill>
                          <a:effectLst/>
                          <a:latin typeface="+mn-lt"/>
                          <a:ea typeface="+mn-ea"/>
                          <a:cs typeface="+mn-cs"/>
                        </a:rPr>
                        <a:t>, </a:t>
                      </a:r>
                      <a:br>
                        <a:rPr lang="pl-PL" sz="1500" b="0" kern="1200" dirty="0">
                          <a:solidFill>
                            <a:srgbClr val="FF0000"/>
                          </a:solidFill>
                          <a:effectLst/>
                          <a:latin typeface="+mn-lt"/>
                          <a:ea typeface="+mn-ea"/>
                          <a:cs typeface="+mn-cs"/>
                        </a:rPr>
                      </a:br>
                      <a:r>
                        <a:rPr lang="pl-PL" sz="1500" b="0" kern="1200" dirty="0">
                          <a:solidFill>
                            <a:srgbClr val="FF0000"/>
                          </a:solidFill>
                          <a:effectLst/>
                          <a:latin typeface="+mn-lt"/>
                          <a:ea typeface="+mn-ea"/>
                          <a:cs typeface="+mn-cs"/>
                        </a:rPr>
                        <a:t>a także jest organizatorem zajęć skierowanych do naszej społeczności lokalnej. </a:t>
                      </a:r>
                    </a:p>
                  </a:txBody>
                  <a:tcPr marL="68580" marR="68580" marT="0" marB="0">
                    <a:solidFill>
                      <a:schemeClr val="tx1"/>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932538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a 7"/>
          <p:cNvGraphicFramePr>
            <a:graphicFrameLocks noGrp="1"/>
          </p:cNvGraphicFramePr>
          <p:nvPr>
            <p:extLst>
              <p:ext uri="{D42A27DB-BD31-4B8C-83A1-F6EECF244321}">
                <p14:modId xmlns:p14="http://schemas.microsoft.com/office/powerpoint/2010/main" val="1007885682"/>
              </p:ext>
            </p:extLst>
          </p:nvPr>
        </p:nvGraphicFramePr>
        <p:xfrm>
          <a:off x="1" y="0"/>
          <a:ext cx="9144000" cy="6870576"/>
        </p:xfrm>
        <a:graphic>
          <a:graphicData uri="http://schemas.openxmlformats.org/drawingml/2006/table">
            <a:tbl>
              <a:tblPr firstRow="1" firstCol="1" bandRow="1" bandCol="1">
                <a:tableStyleId>{D7AC3CCA-C797-4891-BE02-D94E43425B78}</a:tableStyleId>
              </a:tblPr>
              <a:tblGrid>
                <a:gridCol w="309821">
                  <a:extLst>
                    <a:ext uri="{9D8B030D-6E8A-4147-A177-3AD203B41FA5}">
                      <a16:colId xmlns="" xmlns:a16="http://schemas.microsoft.com/office/drawing/2014/main" val="20000"/>
                    </a:ext>
                  </a:extLst>
                </a:gridCol>
                <a:gridCol w="1754953">
                  <a:extLst>
                    <a:ext uri="{9D8B030D-6E8A-4147-A177-3AD203B41FA5}">
                      <a16:colId xmlns="" xmlns:a16="http://schemas.microsoft.com/office/drawing/2014/main" val="20001"/>
                    </a:ext>
                  </a:extLst>
                </a:gridCol>
                <a:gridCol w="2481185">
                  <a:extLst>
                    <a:ext uri="{9D8B030D-6E8A-4147-A177-3AD203B41FA5}">
                      <a16:colId xmlns="" xmlns:a16="http://schemas.microsoft.com/office/drawing/2014/main" val="20002"/>
                    </a:ext>
                  </a:extLst>
                </a:gridCol>
                <a:gridCol w="1456523">
                  <a:extLst>
                    <a:ext uri="{9D8B030D-6E8A-4147-A177-3AD203B41FA5}">
                      <a16:colId xmlns="" xmlns:a16="http://schemas.microsoft.com/office/drawing/2014/main" val="20003"/>
                    </a:ext>
                  </a:extLst>
                </a:gridCol>
                <a:gridCol w="1593853">
                  <a:extLst>
                    <a:ext uri="{9D8B030D-6E8A-4147-A177-3AD203B41FA5}">
                      <a16:colId xmlns="" xmlns:a16="http://schemas.microsoft.com/office/drawing/2014/main" val="20004"/>
                    </a:ext>
                  </a:extLst>
                </a:gridCol>
                <a:gridCol w="1547665">
                  <a:extLst>
                    <a:ext uri="{9D8B030D-6E8A-4147-A177-3AD203B41FA5}">
                      <a16:colId xmlns="" xmlns:a16="http://schemas.microsoft.com/office/drawing/2014/main" val="20005"/>
                    </a:ext>
                  </a:extLst>
                </a:gridCol>
              </a:tblGrid>
              <a:tr h="216400">
                <a:tc gridSpan="6">
                  <a:txBody>
                    <a:bodyPr/>
                    <a:lstStyle/>
                    <a:p>
                      <a:pPr>
                        <a:spcAft>
                          <a:spcPts val="0"/>
                        </a:spcAft>
                      </a:pPr>
                      <a:r>
                        <a:rPr lang="pl-PL" sz="1000" dirty="0">
                          <a:effectLst/>
                        </a:rPr>
                        <a:t>4. Plan i harmonogram działań na rok 2021</a:t>
                      </a:r>
                      <a:endParaRPr lang="pl-PL" sz="1050" dirty="0">
                        <a:effectLst/>
                      </a:endParaRPr>
                    </a:p>
                    <a:p>
                      <a:pPr marL="111760" indent="-21590">
                        <a:spcAft>
                          <a:spcPts val="0"/>
                        </a:spcAft>
                      </a:pPr>
                      <a:r>
                        <a:rPr lang="pl-PL" sz="1000" dirty="0">
                          <a:effectLst/>
                        </a:rPr>
                        <a:t>(należy wymienić i opisać w porządku logicznym wszystkie planowane w ofercie działania określając ich uczestników oraz miejsce ich realizacji.)</a:t>
                      </a:r>
                      <a:endParaRPr lang="pl-PL" sz="1050" dirty="0">
                        <a:solidFill>
                          <a:schemeClr val="bg1"/>
                        </a:solidFill>
                        <a:effectLst/>
                        <a:latin typeface="Times New Roman"/>
                        <a:ea typeface="Times New Roman"/>
                      </a:endParaRPr>
                    </a:p>
                  </a:txBody>
                  <a:tcPr marL="0" marR="0" marT="0" marB="0">
                    <a:solidFill>
                      <a:schemeClr val="accent3">
                        <a:lumMod val="40000"/>
                        <a:lumOff val="60000"/>
                      </a:schemeClr>
                    </a:solidFill>
                  </a:tcPr>
                </a:tc>
                <a:tc hMerge="1">
                  <a:txBody>
                    <a:bodyPr/>
                    <a:lstStyle/>
                    <a:p>
                      <a:pPr>
                        <a:spcAft>
                          <a:spcPts val="0"/>
                        </a:spcAft>
                      </a:pPr>
                      <a:endParaRPr lang="pl-PL" sz="900" dirty="0">
                        <a:solidFill>
                          <a:srgbClr val="000000"/>
                        </a:solidFill>
                        <a:effectLst/>
                        <a:latin typeface="Times New Roman"/>
                        <a:ea typeface="Times New Roman"/>
                      </a:endParaRPr>
                    </a:p>
                  </a:txBody>
                  <a:tcPr marL="0" marR="0" marT="0" marB="0"/>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568706">
                <a:tc>
                  <a:txBody>
                    <a:bodyPr/>
                    <a:lstStyle/>
                    <a:p>
                      <a:pPr algn="ctr">
                        <a:spcAft>
                          <a:spcPts val="0"/>
                        </a:spcAft>
                      </a:pPr>
                      <a:r>
                        <a:rPr lang="pl-PL" sz="1050" dirty="0">
                          <a:effectLst/>
                        </a:rPr>
                        <a:t>LP. </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tc>
                  <a:txBody>
                    <a:bodyPr/>
                    <a:lstStyle/>
                    <a:p>
                      <a:pPr algn="ctr">
                        <a:spcAft>
                          <a:spcPts val="0"/>
                        </a:spcAft>
                      </a:pPr>
                      <a:r>
                        <a:rPr lang="pl-PL" sz="1000" dirty="0">
                          <a:effectLst/>
                        </a:rPr>
                        <a:t>Nazwa działania</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tc>
                  <a:txBody>
                    <a:bodyPr/>
                    <a:lstStyle/>
                    <a:p>
                      <a:pPr algn="ctr">
                        <a:spcAft>
                          <a:spcPts val="0"/>
                        </a:spcAft>
                      </a:pPr>
                      <a:r>
                        <a:rPr lang="pl-PL" sz="1000" dirty="0">
                          <a:effectLst/>
                        </a:rPr>
                        <a:t>Opis</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tc>
                  <a:txBody>
                    <a:bodyPr/>
                    <a:lstStyle/>
                    <a:p>
                      <a:pPr algn="ctr">
                        <a:spcAft>
                          <a:spcPts val="0"/>
                        </a:spcAft>
                      </a:pPr>
                      <a:r>
                        <a:rPr lang="pl-PL" sz="1000" dirty="0">
                          <a:effectLst/>
                        </a:rPr>
                        <a:t>Grupa docelowa</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tc>
                  <a:txBody>
                    <a:bodyPr/>
                    <a:lstStyle/>
                    <a:p>
                      <a:pPr algn="ctr">
                        <a:spcAft>
                          <a:spcPts val="0"/>
                        </a:spcAft>
                      </a:pPr>
                      <a:r>
                        <a:rPr lang="pl-PL" sz="1000" dirty="0">
                          <a:effectLst/>
                        </a:rPr>
                        <a:t>Planowany termin realizacji </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tc>
                  <a:txBody>
                    <a:bodyPr/>
                    <a:lstStyle/>
                    <a:p>
                      <a:pPr algn="ctr">
                        <a:spcAft>
                          <a:spcPts val="0"/>
                        </a:spcAft>
                      </a:pPr>
                      <a:r>
                        <a:rPr lang="pl-PL" sz="1000" dirty="0">
                          <a:effectLst/>
                        </a:rPr>
                        <a:t>Zakres działania realizowany przez podmiot niebędący stroną umowy</a:t>
                      </a:r>
                      <a:r>
                        <a:rPr lang="pl-PL" sz="1000" baseline="30000" dirty="0">
                          <a:effectLst/>
                        </a:rPr>
                        <a:t>)</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extLst>
                  <a:ext uri="{0D108BD9-81ED-4DB2-BD59-A6C34878D82A}">
                    <a16:rowId xmlns="" xmlns:a16="http://schemas.microsoft.com/office/drawing/2014/main" val="10001"/>
                  </a:ext>
                </a:extLst>
              </a:tr>
              <a:tr h="2339470">
                <a:tc>
                  <a:txBody>
                    <a:bodyPr/>
                    <a:lstStyle/>
                    <a:p>
                      <a:pPr algn="l">
                        <a:spcAft>
                          <a:spcPts val="0"/>
                        </a:spcAft>
                      </a:pPr>
                      <a:r>
                        <a:rPr lang="pl-PL" sz="1050" dirty="0">
                          <a:effectLst/>
                        </a:rPr>
                        <a:t>1.</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tc>
                  <a:txBody>
                    <a:bodyPr/>
                    <a:lstStyle/>
                    <a:p>
                      <a:pPr algn="l">
                        <a:spcAft>
                          <a:spcPts val="0"/>
                        </a:spcAft>
                      </a:pPr>
                      <a:r>
                        <a:rPr lang="pl-PL" sz="1000" dirty="0">
                          <a:effectLst/>
                        </a:rPr>
                        <a:t>Rozpisać WSZYSTKIE zadania wg. etapów (kolejności) ich realizacji; Należy używać konsekwentnie tego samego nazewnictwa w opisie poszczególnych działań - nr 3, harmonogramie - 4 oraz w kosztorysie – V.</a:t>
                      </a:r>
                      <a:endParaRPr lang="pl-PL" sz="1050" dirty="0">
                        <a:effectLst/>
                      </a:endParaRPr>
                    </a:p>
                    <a:p>
                      <a:pPr algn="l">
                        <a:spcAft>
                          <a:spcPts val="0"/>
                        </a:spcAft>
                      </a:pPr>
                      <a:r>
                        <a:rPr lang="pl-PL" sz="1000" dirty="0">
                          <a:effectLst/>
                        </a:rPr>
                        <a:t>Powinna być spójność między nimi, np.:</a:t>
                      </a:r>
                      <a:endParaRPr lang="pl-PL" sz="1050" dirty="0">
                        <a:effectLst/>
                      </a:endParaRPr>
                    </a:p>
                    <a:p>
                      <a:pPr algn="l">
                        <a:spcAft>
                          <a:spcPts val="0"/>
                        </a:spcAft>
                      </a:pPr>
                      <a:r>
                        <a:rPr lang="pl-PL" sz="1000" dirty="0">
                          <a:effectLst/>
                        </a:rPr>
                        <a:t> </a:t>
                      </a:r>
                      <a:endParaRPr lang="pl-PL" sz="1050" dirty="0">
                        <a:effectLst/>
                      </a:endParaRPr>
                    </a:p>
                    <a:p>
                      <a:pPr algn="l">
                        <a:spcAft>
                          <a:spcPts val="0"/>
                        </a:spcAft>
                      </a:pPr>
                      <a:r>
                        <a:rPr lang="pl-PL" sz="1000" dirty="0">
                          <a:effectLst/>
                        </a:rPr>
                        <a:t>Wyjazdy o charakterze historycznym</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Krótki opis działania, np.:</a:t>
                      </a:r>
                      <a:endParaRPr lang="pl-PL" sz="1050" dirty="0">
                        <a:effectLst/>
                      </a:endParaRPr>
                    </a:p>
                    <a:p>
                      <a:pPr algn="l">
                        <a:spcAft>
                          <a:spcPts val="0"/>
                        </a:spcAft>
                      </a:pPr>
                      <a:r>
                        <a:rPr lang="pl-PL" sz="1000" dirty="0">
                          <a:effectLst/>
                        </a:rPr>
                        <a:t> </a:t>
                      </a:r>
                      <a:endParaRPr lang="pl-PL" sz="1050" dirty="0">
                        <a:effectLst/>
                      </a:endParaRPr>
                    </a:p>
                    <a:p>
                      <a:pPr algn="l">
                        <a:spcAft>
                          <a:spcPts val="0"/>
                        </a:spcAft>
                      </a:pPr>
                      <a:r>
                        <a:rPr lang="pl-PL" sz="1000" dirty="0">
                          <a:effectLst/>
                        </a:rPr>
                        <a:t>W ramach projektu odbędą się dwa wyjazdy </a:t>
                      </a:r>
                      <a:br>
                        <a:rPr lang="pl-PL" sz="1000" dirty="0">
                          <a:effectLst/>
                        </a:rPr>
                      </a:br>
                      <a:r>
                        <a:rPr lang="pl-PL" sz="1000" dirty="0">
                          <a:effectLst/>
                        </a:rPr>
                        <a:t>o charakterze historycznym: </a:t>
                      </a:r>
                      <a:br>
                        <a:rPr lang="pl-PL" sz="1000" dirty="0">
                          <a:effectLst/>
                        </a:rPr>
                      </a:br>
                      <a:r>
                        <a:rPr lang="pl-PL" sz="1000" dirty="0">
                          <a:effectLst/>
                        </a:rPr>
                        <a:t>1. do XYZ – miejsca bitwy pod XYZ, która została stoczona 17 lutego 1831 roku podczas powstania listopadowego.</a:t>
                      </a:r>
                      <a:endParaRPr lang="pl-PL" sz="1050" dirty="0">
                        <a:effectLst/>
                      </a:endParaRPr>
                    </a:p>
                    <a:p>
                      <a:pPr algn="l">
                        <a:spcAft>
                          <a:spcPts val="0"/>
                        </a:spcAft>
                      </a:pPr>
                      <a:r>
                        <a:rPr lang="pl-PL" sz="1000" dirty="0">
                          <a:effectLst/>
                        </a:rPr>
                        <a:t>2. do ZYX – miejsca bitwy pod ZYX, która została stoczona 10 kwietnia 1831 przez wojska polskie pod dowództwem generała Ignacego Prądzyńskiego (11 000 żołnierzy i 16 dział) z korpusem rosyjskim dowodzonym przez generała Grigorija </a:t>
                      </a:r>
                      <a:r>
                        <a:rPr lang="pl-PL" sz="1000" dirty="0" err="1">
                          <a:effectLst/>
                        </a:rPr>
                        <a:t>Rosena</a:t>
                      </a:r>
                      <a:r>
                        <a:rPr lang="pl-PL" sz="1000" dirty="0">
                          <a:effectLst/>
                        </a:rPr>
                        <a:t>.</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Należy wpisać dla Kogo konkretnie jest adresowane działania, np.:</a:t>
                      </a:r>
                      <a:endParaRPr lang="pl-PL" sz="1050" dirty="0">
                        <a:effectLst/>
                      </a:endParaRPr>
                    </a:p>
                    <a:p>
                      <a:pPr algn="l">
                        <a:spcAft>
                          <a:spcPts val="0"/>
                        </a:spcAft>
                      </a:pPr>
                      <a:r>
                        <a:rPr lang="pl-PL" sz="1000" dirty="0">
                          <a:effectLst/>
                        </a:rPr>
                        <a:t> </a:t>
                      </a:r>
                      <a:endParaRPr lang="pl-PL" sz="1050" dirty="0">
                        <a:effectLst/>
                      </a:endParaRPr>
                    </a:p>
                    <a:p>
                      <a:pPr algn="l">
                        <a:spcAft>
                          <a:spcPts val="0"/>
                        </a:spcAft>
                      </a:pPr>
                      <a:r>
                        <a:rPr lang="pl-PL" sz="1000" dirty="0">
                          <a:effectLst/>
                        </a:rPr>
                        <a:t>xx mieszkańców XXX i okolicznych sołectw takich jak X1, X2, X3 oraz X4.</a:t>
                      </a:r>
                      <a:endParaRPr lang="pl-PL" sz="1050" dirty="0">
                        <a:solidFill>
                          <a:schemeClr val="bg1"/>
                        </a:solidFill>
                        <a:effectLst/>
                        <a:latin typeface="Times New Roman"/>
                        <a:ea typeface="Times New Roman"/>
                      </a:endParaRPr>
                    </a:p>
                  </a:txBody>
                  <a:tcPr marL="36098" marR="37129" marT="0" marB="0">
                    <a:solidFill>
                      <a:schemeClr val="tx1"/>
                    </a:solidFill>
                  </a:tcPr>
                </a:tc>
                <a:tc>
                  <a:txBody>
                    <a:bodyPr/>
                    <a:lstStyle/>
                    <a:p>
                      <a:pPr algn="l">
                        <a:spcAft>
                          <a:spcPts val="0"/>
                        </a:spcAft>
                      </a:pPr>
                      <a:r>
                        <a:rPr lang="pl-PL" sz="1000" dirty="0">
                          <a:effectLst/>
                        </a:rPr>
                        <a:t>Należy podać terminy</a:t>
                      </a:r>
                      <a:endParaRPr lang="pl-PL" sz="1050" dirty="0">
                        <a:effectLst/>
                      </a:endParaRPr>
                    </a:p>
                    <a:p>
                      <a:pPr algn="l">
                        <a:spcAft>
                          <a:spcPts val="0"/>
                        </a:spcAft>
                      </a:pPr>
                      <a:r>
                        <a:rPr lang="pl-PL" sz="1000" dirty="0">
                          <a:effectLst/>
                        </a:rPr>
                        <a:t>rozpoczęcia i zakończenia</a:t>
                      </a:r>
                      <a:endParaRPr lang="pl-PL" sz="1050" dirty="0">
                        <a:effectLst/>
                      </a:endParaRPr>
                    </a:p>
                    <a:p>
                      <a:pPr algn="l">
                        <a:spcAft>
                          <a:spcPts val="0"/>
                        </a:spcAft>
                      </a:pPr>
                      <a:r>
                        <a:rPr lang="pl-PL" sz="1000" dirty="0">
                          <a:effectLst/>
                        </a:rPr>
                        <a:t>poszczególnych działań.</a:t>
                      </a:r>
                      <a:endParaRPr lang="pl-PL" sz="1050" dirty="0">
                        <a:effectLst/>
                      </a:endParaRPr>
                    </a:p>
                    <a:p>
                      <a:pPr algn="l">
                        <a:spcAft>
                          <a:spcPts val="0"/>
                        </a:spcAft>
                      </a:pPr>
                      <a:r>
                        <a:rPr lang="pl-PL" sz="1000" dirty="0">
                          <a:effectLst/>
                        </a:rPr>
                        <a:t>Jeśli jest to możliwe,</a:t>
                      </a:r>
                      <a:endParaRPr lang="pl-PL" sz="1050" dirty="0">
                        <a:effectLst/>
                      </a:endParaRPr>
                    </a:p>
                    <a:p>
                      <a:pPr algn="l">
                        <a:spcAft>
                          <a:spcPts val="0"/>
                        </a:spcAft>
                      </a:pPr>
                      <a:r>
                        <a:rPr lang="pl-PL" sz="1000" dirty="0">
                          <a:effectLst/>
                        </a:rPr>
                        <a:t>posługujemy się konkretnymi</a:t>
                      </a:r>
                      <a:endParaRPr lang="pl-PL" sz="1050" dirty="0">
                        <a:effectLst/>
                      </a:endParaRPr>
                    </a:p>
                    <a:p>
                      <a:pPr algn="l">
                        <a:spcAft>
                          <a:spcPts val="0"/>
                        </a:spcAft>
                      </a:pPr>
                      <a:r>
                        <a:rPr lang="pl-PL" sz="1000" dirty="0">
                          <a:effectLst/>
                        </a:rPr>
                        <a:t>datami lub</a:t>
                      </a:r>
                      <a:endParaRPr lang="pl-PL" sz="1050" dirty="0">
                        <a:effectLst/>
                      </a:endParaRPr>
                    </a:p>
                    <a:p>
                      <a:pPr algn="l">
                        <a:spcAft>
                          <a:spcPts val="0"/>
                        </a:spcAft>
                      </a:pPr>
                      <a:r>
                        <a:rPr lang="pl-PL" sz="1000" dirty="0">
                          <a:effectLst/>
                        </a:rPr>
                        <a:t>okresami/miesiącami. np.:</a:t>
                      </a:r>
                      <a:endParaRPr lang="pl-PL" sz="1050" dirty="0">
                        <a:effectLst/>
                      </a:endParaRPr>
                    </a:p>
                    <a:p>
                      <a:pPr algn="l">
                        <a:spcAft>
                          <a:spcPts val="0"/>
                        </a:spcAft>
                      </a:pPr>
                      <a:r>
                        <a:rPr lang="pl-PL" sz="1000" dirty="0">
                          <a:effectLst/>
                        </a:rPr>
                        <a:t> </a:t>
                      </a:r>
                      <a:endParaRPr lang="pl-PL" sz="1050" dirty="0">
                        <a:effectLst/>
                      </a:endParaRPr>
                    </a:p>
                    <a:p>
                      <a:pPr algn="l">
                        <a:spcAft>
                          <a:spcPts val="0"/>
                        </a:spcAft>
                      </a:pPr>
                      <a:r>
                        <a:rPr lang="pl-PL" sz="1000" dirty="0">
                          <a:effectLst/>
                        </a:rPr>
                        <a:t>1. Wyjazd do XYZ – </a:t>
                      </a:r>
                      <a:br>
                        <a:rPr lang="pl-PL" sz="1000" dirty="0">
                          <a:effectLst/>
                        </a:rPr>
                      </a:br>
                      <a:r>
                        <a:rPr lang="pl-PL" sz="1000" dirty="0">
                          <a:effectLst/>
                        </a:rPr>
                        <a:t>od dnia: </a:t>
                      </a:r>
                      <a:r>
                        <a:rPr lang="pl-PL" sz="1000" dirty="0" err="1">
                          <a:effectLst/>
                        </a:rPr>
                        <a:t>dd</a:t>
                      </a:r>
                      <a:r>
                        <a:rPr lang="pl-PL" sz="1000" dirty="0">
                          <a:effectLst/>
                        </a:rPr>
                        <a:t>-mm-</a:t>
                      </a:r>
                      <a:r>
                        <a:rPr lang="pl-PL" sz="1000" dirty="0" err="1">
                          <a:effectLst/>
                        </a:rPr>
                        <a:t>rrrr</a:t>
                      </a:r>
                      <a:r>
                        <a:rPr lang="pl-PL" sz="1000" dirty="0">
                          <a:effectLst/>
                        </a:rPr>
                        <a:t> </a:t>
                      </a:r>
                      <a:endParaRPr lang="pl-PL" sz="1050" dirty="0">
                        <a:effectLst/>
                      </a:endParaRPr>
                    </a:p>
                    <a:p>
                      <a:pPr algn="l">
                        <a:spcAft>
                          <a:spcPts val="0"/>
                        </a:spcAft>
                      </a:pPr>
                      <a:r>
                        <a:rPr lang="pl-PL" sz="1000" dirty="0">
                          <a:effectLst/>
                        </a:rPr>
                        <a:t>do dnia: </a:t>
                      </a:r>
                      <a:r>
                        <a:rPr lang="pl-PL" sz="1000" dirty="0" err="1">
                          <a:effectLst/>
                        </a:rPr>
                        <a:t>dd</a:t>
                      </a:r>
                      <a:r>
                        <a:rPr lang="pl-PL" sz="1000" dirty="0">
                          <a:effectLst/>
                        </a:rPr>
                        <a:t>-mm-</a:t>
                      </a:r>
                      <a:r>
                        <a:rPr lang="pl-PL" sz="1000" dirty="0" err="1">
                          <a:effectLst/>
                        </a:rPr>
                        <a:t>rrrr</a:t>
                      </a:r>
                      <a:endParaRPr lang="pl-PL" sz="1050" dirty="0">
                        <a:effectLst/>
                      </a:endParaRPr>
                    </a:p>
                    <a:p>
                      <a:pPr algn="l">
                        <a:spcAft>
                          <a:spcPts val="0"/>
                        </a:spcAft>
                      </a:pPr>
                      <a:r>
                        <a:rPr lang="pl-PL" sz="1000" dirty="0">
                          <a:effectLst/>
                        </a:rPr>
                        <a:t>2. Wyjazd do ZYX – </a:t>
                      </a:r>
                      <a:br>
                        <a:rPr lang="pl-PL" sz="1000" dirty="0">
                          <a:effectLst/>
                        </a:rPr>
                      </a:br>
                      <a:r>
                        <a:rPr lang="pl-PL" sz="1000" dirty="0">
                          <a:effectLst/>
                        </a:rPr>
                        <a:t>od dnia: </a:t>
                      </a:r>
                      <a:r>
                        <a:rPr lang="pl-PL" sz="1000" dirty="0" err="1">
                          <a:effectLst/>
                        </a:rPr>
                        <a:t>dd</a:t>
                      </a:r>
                      <a:r>
                        <a:rPr lang="pl-PL" sz="1000" dirty="0">
                          <a:effectLst/>
                        </a:rPr>
                        <a:t>-mm-</a:t>
                      </a:r>
                      <a:r>
                        <a:rPr lang="pl-PL" sz="1000" dirty="0" err="1">
                          <a:effectLst/>
                        </a:rPr>
                        <a:t>rrrr</a:t>
                      </a:r>
                      <a:r>
                        <a:rPr lang="pl-PL" sz="1000" dirty="0">
                          <a:effectLst/>
                        </a:rPr>
                        <a:t> </a:t>
                      </a:r>
                      <a:endParaRPr lang="pl-PL" sz="1050" dirty="0">
                        <a:effectLst/>
                      </a:endParaRPr>
                    </a:p>
                    <a:p>
                      <a:pPr algn="l">
                        <a:spcAft>
                          <a:spcPts val="0"/>
                        </a:spcAft>
                      </a:pPr>
                      <a:r>
                        <a:rPr lang="pl-PL" sz="1000" dirty="0">
                          <a:effectLst/>
                        </a:rPr>
                        <a:t>do dnia:  </a:t>
                      </a:r>
                      <a:r>
                        <a:rPr lang="pl-PL" sz="1000" dirty="0" err="1">
                          <a:effectLst/>
                        </a:rPr>
                        <a:t>dd</a:t>
                      </a:r>
                      <a:r>
                        <a:rPr lang="pl-PL" sz="1000" dirty="0">
                          <a:effectLst/>
                        </a:rPr>
                        <a:t>-mm-</a:t>
                      </a:r>
                      <a:r>
                        <a:rPr lang="pl-PL" sz="1000" dirty="0" err="1">
                          <a:effectLst/>
                        </a:rPr>
                        <a:t>rrrr</a:t>
                      </a:r>
                      <a:endParaRPr lang="pl-PL" sz="1050" dirty="0">
                        <a:solidFill>
                          <a:schemeClr val="bg1"/>
                        </a:solidFill>
                        <a:effectLst/>
                        <a:latin typeface="Times New Roman"/>
                        <a:ea typeface="Times New Roman"/>
                      </a:endParaRPr>
                    </a:p>
                  </a:txBody>
                  <a:tcPr marL="36098" marR="37129" marT="0" marB="0">
                    <a:solidFill>
                      <a:schemeClr val="tx1"/>
                    </a:solidFill>
                  </a:tcPr>
                </a:tc>
                <a:tc>
                  <a:txBody>
                    <a:bodyPr/>
                    <a:lstStyle/>
                    <a:p>
                      <a:pPr algn="l">
                        <a:spcAft>
                          <a:spcPts val="0"/>
                        </a:spcAft>
                      </a:pPr>
                      <a:r>
                        <a:rPr lang="pl-PL" sz="1000" dirty="0">
                          <a:effectLst/>
                        </a:rPr>
                        <a:t>W tym miejscu należy wpisać zakres merytoryczny działania, którego realizację oferent</a:t>
                      </a:r>
                      <a:endParaRPr lang="pl-PL" sz="1050" dirty="0">
                        <a:effectLst/>
                      </a:endParaRPr>
                    </a:p>
                    <a:p>
                      <a:pPr algn="l">
                        <a:spcAft>
                          <a:spcPts val="0"/>
                        </a:spcAft>
                      </a:pPr>
                      <a:r>
                        <a:rPr lang="pl-PL" sz="1000" dirty="0">
                          <a:effectLst/>
                        </a:rPr>
                        <a:t>powierza podmiotowi</a:t>
                      </a:r>
                      <a:endParaRPr lang="pl-PL" sz="1050" dirty="0">
                        <a:effectLst/>
                      </a:endParaRPr>
                    </a:p>
                    <a:p>
                      <a:pPr algn="l">
                        <a:spcAft>
                          <a:spcPts val="0"/>
                        </a:spcAft>
                      </a:pPr>
                      <a:r>
                        <a:rPr lang="pl-PL" sz="1000" dirty="0">
                          <a:effectLst/>
                        </a:rPr>
                        <a:t>niebędącemu stroną umowy (podmiotowi prawnemu, osobie prowadzącej działalność</a:t>
                      </a:r>
                      <a:endParaRPr lang="pl-PL" sz="1050" dirty="0">
                        <a:effectLst/>
                      </a:endParaRPr>
                    </a:p>
                    <a:p>
                      <a:pPr algn="l">
                        <a:spcAft>
                          <a:spcPts val="0"/>
                        </a:spcAft>
                      </a:pPr>
                      <a:r>
                        <a:rPr lang="pl-PL" sz="1000" dirty="0">
                          <a:effectLst/>
                        </a:rPr>
                        <a:t>gospodarczą, itp.) np.: </a:t>
                      </a:r>
                      <a:endParaRPr lang="pl-PL" sz="1050" dirty="0">
                        <a:effectLst/>
                      </a:endParaRPr>
                    </a:p>
                    <a:p>
                      <a:pPr algn="l">
                        <a:spcAft>
                          <a:spcPts val="0"/>
                        </a:spcAft>
                      </a:pPr>
                      <a:r>
                        <a:rPr lang="pl-PL" sz="1000" dirty="0">
                          <a:effectLst/>
                        </a:rPr>
                        <a:t>Działanie realizowane przez Oferenta. Planowane wynajęcie autokaru u firmy zewnętrznej oraz zamówienie obiadu.</a:t>
                      </a:r>
                      <a:endParaRPr lang="pl-PL" sz="1050" dirty="0">
                        <a:solidFill>
                          <a:schemeClr val="bg1"/>
                        </a:solidFill>
                        <a:effectLst/>
                        <a:latin typeface="Times New Roman"/>
                        <a:ea typeface="Times New Roman"/>
                      </a:endParaRPr>
                    </a:p>
                  </a:txBody>
                  <a:tcPr marL="36098" marR="37129" marT="0" marB="0">
                    <a:solidFill>
                      <a:schemeClr val="tx1"/>
                    </a:solidFill>
                  </a:tcPr>
                </a:tc>
                <a:extLst>
                  <a:ext uri="{0D108BD9-81ED-4DB2-BD59-A6C34878D82A}">
                    <a16:rowId xmlns="" xmlns:a16="http://schemas.microsoft.com/office/drawing/2014/main" val="10002"/>
                  </a:ext>
                </a:extLst>
              </a:tr>
              <a:tr h="702951">
                <a:tc>
                  <a:txBody>
                    <a:bodyPr/>
                    <a:lstStyle/>
                    <a:p>
                      <a:pPr algn="l">
                        <a:spcAft>
                          <a:spcPts val="0"/>
                        </a:spcAft>
                      </a:pPr>
                      <a:r>
                        <a:rPr lang="pl-PL" sz="1050" dirty="0">
                          <a:effectLst/>
                        </a:rPr>
                        <a:t>2.</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tc>
                  <a:txBody>
                    <a:bodyPr/>
                    <a:lstStyle/>
                    <a:p>
                      <a:pPr algn="l">
                        <a:spcAft>
                          <a:spcPts val="0"/>
                        </a:spcAft>
                      </a:pPr>
                      <a:r>
                        <a:rPr lang="pl-PL" sz="1000" dirty="0">
                          <a:effectLst/>
                        </a:rPr>
                        <a:t>Spotkania dotyczące patriotyzmu</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W ramach projektu planowanych jest pięć spotkań dotyczących patriotyzmu, w ramach których przedstawiane będą i omawiane istotne aspekty historii Polski oraz kwestii związanych z patriotyzmem. </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Minimum xx mieszkańców XXX i okolicznych sołectw takich jak X1, X2, X3 oraz X4 na każdym z x spotkań.</a:t>
                      </a:r>
                      <a:endParaRPr lang="pl-PL" sz="1050" dirty="0">
                        <a:solidFill>
                          <a:schemeClr val="bg1"/>
                        </a:solidFill>
                        <a:effectLst/>
                        <a:latin typeface="Times New Roman"/>
                        <a:ea typeface="Times New Roman"/>
                      </a:endParaRPr>
                    </a:p>
                  </a:txBody>
                  <a:tcPr marL="36098" marR="37129" marT="0" marB="0">
                    <a:solidFill>
                      <a:schemeClr val="tx1"/>
                    </a:solidFill>
                  </a:tcPr>
                </a:tc>
                <a:tc>
                  <a:txBody>
                    <a:bodyPr/>
                    <a:lstStyle/>
                    <a:p>
                      <a:pPr algn="l">
                        <a:spcAft>
                          <a:spcPts val="0"/>
                        </a:spcAft>
                      </a:pPr>
                      <a:r>
                        <a:rPr lang="pl-PL" sz="1000" dirty="0">
                          <a:effectLst/>
                        </a:rPr>
                        <a:t>Jedno spotkanie miesięcznie w miesiącach, np.  </a:t>
                      </a:r>
                      <a:r>
                        <a:rPr lang="en-US" sz="1000" dirty="0">
                          <a:effectLst/>
                        </a:rPr>
                        <a:t>VI, VII, VIII, IX,  X, XI, XII</a:t>
                      </a:r>
                      <a:endParaRPr lang="pl-PL" sz="1050" dirty="0">
                        <a:effectLst/>
                      </a:endParaRPr>
                    </a:p>
                    <a:p>
                      <a:pPr algn="l">
                        <a:spcAft>
                          <a:spcPts val="0"/>
                        </a:spcAft>
                      </a:pPr>
                      <a:r>
                        <a:rPr lang="pl-PL" sz="1000" dirty="0">
                          <a:effectLst/>
                        </a:rPr>
                        <a:t>(należy wpisać konkretny miesiąc)</a:t>
                      </a:r>
                      <a:endParaRPr lang="pl-PL" sz="1050" dirty="0">
                        <a:solidFill>
                          <a:schemeClr val="bg1"/>
                        </a:solidFill>
                        <a:effectLst/>
                        <a:latin typeface="Times New Roman"/>
                        <a:ea typeface="Times New Roman"/>
                      </a:endParaRPr>
                    </a:p>
                  </a:txBody>
                  <a:tcPr marL="36098" marR="37129" marT="0" marB="0">
                    <a:solidFill>
                      <a:schemeClr val="tx1"/>
                    </a:solidFill>
                  </a:tcPr>
                </a:tc>
                <a:tc>
                  <a:txBody>
                    <a:bodyPr/>
                    <a:lstStyle/>
                    <a:p>
                      <a:pPr algn="l">
                        <a:spcAft>
                          <a:spcPts val="0"/>
                        </a:spcAft>
                      </a:pPr>
                      <a:r>
                        <a:rPr lang="pl-PL" sz="1000" dirty="0">
                          <a:effectLst/>
                        </a:rPr>
                        <a:t>Nie dotyczy.</a:t>
                      </a:r>
                      <a:endParaRPr lang="pl-PL" sz="1050" dirty="0">
                        <a:solidFill>
                          <a:schemeClr val="bg1"/>
                        </a:solidFill>
                        <a:effectLst/>
                        <a:latin typeface="Times New Roman"/>
                        <a:ea typeface="Times New Roman"/>
                      </a:endParaRPr>
                    </a:p>
                  </a:txBody>
                  <a:tcPr marL="36098" marR="37129" marT="0" marB="0">
                    <a:solidFill>
                      <a:schemeClr val="tx1"/>
                    </a:solidFill>
                  </a:tcPr>
                </a:tc>
                <a:extLst>
                  <a:ext uri="{0D108BD9-81ED-4DB2-BD59-A6C34878D82A}">
                    <a16:rowId xmlns="" xmlns:a16="http://schemas.microsoft.com/office/drawing/2014/main" val="10003"/>
                  </a:ext>
                </a:extLst>
              </a:tr>
              <a:tr h="1054426">
                <a:tc>
                  <a:txBody>
                    <a:bodyPr/>
                    <a:lstStyle/>
                    <a:p>
                      <a:pPr algn="l">
                        <a:spcAft>
                          <a:spcPts val="0"/>
                        </a:spcAft>
                      </a:pPr>
                      <a:r>
                        <a:rPr lang="pl-PL" sz="1050" dirty="0">
                          <a:effectLst/>
                        </a:rPr>
                        <a:t>3.</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tc>
                  <a:txBody>
                    <a:bodyPr/>
                    <a:lstStyle/>
                    <a:p>
                      <a:pPr algn="l">
                        <a:spcAft>
                          <a:spcPts val="0"/>
                        </a:spcAft>
                      </a:pPr>
                      <a:r>
                        <a:rPr lang="pl-PL" sz="1000" dirty="0">
                          <a:effectLst/>
                        </a:rPr>
                        <a:t>Wspólne obchody świąt narodowych</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W celu integracji społeczności oraz zwiększania świadomości patriotycznej planowane jest wspólne zorganizowanie obchodów świąt: święta Wojska Polskiego, rocznicy wybuchu II wojny światowej oraz święta Niepodległości.</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Uczestnictwo minimum xx mieszkańców XXX i okolicznych sołectw takich jak X1, X2, X3 oraz X4. na każdym z 3 obchodów.</a:t>
                      </a:r>
                      <a:endParaRPr lang="pl-PL" sz="1050" dirty="0">
                        <a:solidFill>
                          <a:schemeClr val="bg1"/>
                        </a:solidFill>
                        <a:effectLst/>
                        <a:latin typeface="Times New Roman"/>
                        <a:ea typeface="Times New Roman"/>
                      </a:endParaRPr>
                    </a:p>
                  </a:txBody>
                  <a:tcPr marL="36098" marR="37129" marT="0" marB="0">
                    <a:solidFill>
                      <a:schemeClr val="tx1"/>
                    </a:solidFill>
                  </a:tcPr>
                </a:tc>
                <a:tc>
                  <a:txBody>
                    <a:bodyPr/>
                    <a:lstStyle/>
                    <a:p>
                      <a:pPr algn="l">
                        <a:spcAft>
                          <a:spcPts val="0"/>
                        </a:spcAft>
                      </a:pPr>
                      <a:r>
                        <a:rPr lang="pl-PL" sz="1000" dirty="0">
                          <a:effectLst/>
                        </a:rPr>
                        <a:t>Przygotowanie i przeprowadzenie obchodów:</a:t>
                      </a:r>
                      <a:endParaRPr lang="pl-PL" sz="1050" dirty="0">
                        <a:effectLst/>
                      </a:endParaRPr>
                    </a:p>
                    <a:p>
                      <a:pPr algn="l">
                        <a:spcAft>
                          <a:spcPts val="0"/>
                        </a:spcAft>
                      </a:pPr>
                      <a:r>
                        <a:rPr lang="pl-PL" sz="1000" dirty="0">
                          <a:effectLst/>
                        </a:rPr>
                        <a:t>1. święta WP – </a:t>
                      </a:r>
                      <a:br>
                        <a:rPr lang="pl-PL" sz="1000" dirty="0">
                          <a:effectLst/>
                        </a:rPr>
                      </a:br>
                      <a:r>
                        <a:rPr lang="pl-PL" sz="1000" dirty="0" err="1">
                          <a:effectLst/>
                        </a:rPr>
                        <a:t>dd</a:t>
                      </a:r>
                      <a:r>
                        <a:rPr lang="pl-PL" sz="1000" dirty="0">
                          <a:effectLst/>
                        </a:rPr>
                        <a:t>-mm-</a:t>
                      </a:r>
                      <a:r>
                        <a:rPr lang="pl-PL" sz="1000" dirty="0" err="1">
                          <a:effectLst/>
                        </a:rPr>
                        <a:t>rrrr</a:t>
                      </a:r>
                      <a:r>
                        <a:rPr lang="pl-PL" sz="1000" dirty="0">
                          <a:effectLst/>
                        </a:rPr>
                        <a:t>;</a:t>
                      </a:r>
                      <a:endParaRPr lang="pl-PL" sz="1050" dirty="0">
                        <a:effectLst/>
                      </a:endParaRPr>
                    </a:p>
                    <a:p>
                      <a:pPr algn="l">
                        <a:spcAft>
                          <a:spcPts val="0"/>
                        </a:spcAft>
                      </a:pPr>
                      <a:r>
                        <a:rPr lang="pl-PL" sz="1000" dirty="0">
                          <a:effectLst/>
                        </a:rPr>
                        <a:t>2. rocznicy wybuchu II wojny światowej – </a:t>
                      </a:r>
                      <a:br>
                        <a:rPr lang="pl-PL" sz="1000" dirty="0">
                          <a:effectLst/>
                        </a:rPr>
                      </a:br>
                      <a:r>
                        <a:rPr lang="pl-PL" sz="1000" dirty="0" err="1">
                          <a:effectLst/>
                        </a:rPr>
                        <a:t>dd</a:t>
                      </a:r>
                      <a:r>
                        <a:rPr lang="pl-PL" sz="1000" dirty="0">
                          <a:effectLst/>
                        </a:rPr>
                        <a:t>-mm-</a:t>
                      </a:r>
                      <a:r>
                        <a:rPr lang="pl-PL" sz="1000" dirty="0" err="1">
                          <a:effectLst/>
                        </a:rPr>
                        <a:t>rrrr</a:t>
                      </a:r>
                      <a:r>
                        <a:rPr lang="pl-PL" sz="1000" dirty="0">
                          <a:effectLst/>
                        </a:rPr>
                        <a:t>;</a:t>
                      </a:r>
                      <a:endParaRPr lang="pl-PL" sz="1050" dirty="0">
                        <a:effectLst/>
                      </a:endParaRPr>
                    </a:p>
                    <a:p>
                      <a:pPr algn="l">
                        <a:spcAft>
                          <a:spcPts val="0"/>
                        </a:spcAft>
                      </a:pPr>
                      <a:r>
                        <a:rPr lang="pl-PL" sz="1000" dirty="0">
                          <a:effectLst/>
                        </a:rPr>
                        <a:t>3. święta Niepodległości – </a:t>
                      </a:r>
                      <a:br>
                        <a:rPr lang="pl-PL" sz="1000" dirty="0">
                          <a:effectLst/>
                        </a:rPr>
                      </a:br>
                      <a:r>
                        <a:rPr lang="pl-PL" sz="1000" dirty="0" err="1">
                          <a:effectLst/>
                        </a:rPr>
                        <a:t>dd</a:t>
                      </a:r>
                      <a:r>
                        <a:rPr lang="pl-PL" sz="1000" dirty="0">
                          <a:effectLst/>
                        </a:rPr>
                        <a:t>-mm-</a:t>
                      </a:r>
                      <a:r>
                        <a:rPr lang="pl-PL" sz="1000" dirty="0" err="1">
                          <a:effectLst/>
                        </a:rPr>
                        <a:t>rrrr</a:t>
                      </a:r>
                      <a:r>
                        <a:rPr lang="pl-PL" sz="1000" dirty="0">
                          <a:effectLst/>
                        </a:rPr>
                        <a:t>.</a:t>
                      </a:r>
                      <a:endParaRPr lang="pl-PL" sz="1050" dirty="0">
                        <a:solidFill>
                          <a:schemeClr val="bg1"/>
                        </a:solidFill>
                        <a:effectLst/>
                        <a:latin typeface="Times New Roman"/>
                        <a:ea typeface="Times New Roman"/>
                      </a:endParaRPr>
                    </a:p>
                  </a:txBody>
                  <a:tcPr marL="36098" marR="37129" marT="0" marB="0">
                    <a:solidFill>
                      <a:schemeClr val="tx1"/>
                    </a:solidFill>
                  </a:tcPr>
                </a:tc>
                <a:tc>
                  <a:txBody>
                    <a:bodyPr/>
                    <a:lstStyle/>
                    <a:p>
                      <a:pPr algn="l">
                        <a:spcAft>
                          <a:spcPts val="0"/>
                        </a:spcAft>
                      </a:pPr>
                      <a:r>
                        <a:rPr lang="pl-PL" sz="1000">
                          <a:effectLst/>
                        </a:rPr>
                        <a:t>Nie dotyczy.</a:t>
                      </a:r>
                      <a:endParaRPr lang="pl-PL" sz="1050">
                        <a:solidFill>
                          <a:schemeClr val="bg1"/>
                        </a:solidFill>
                        <a:effectLst/>
                        <a:latin typeface="Times New Roman"/>
                        <a:ea typeface="Times New Roman"/>
                      </a:endParaRPr>
                    </a:p>
                  </a:txBody>
                  <a:tcPr marL="36098" marR="37129" marT="0" marB="0">
                    <a:solidFill>
                      <a:schemeClr val="tx1"/>
                    </a:solidFill>
                  </a:tcPr>
                </a:tc>
                <a:extLst>
                  <a:ext uri="{0D108BD9-81ED-4DB2-BD59-A6C34878D82A}">
                    <a16:rowId xmlns="" xmlns:a16="http://schemas.microsoft.com/office/drawing/2014/main" val="10004"/>
                  </a:ext>
                </a:extLst>
              </a:tr>
              <a:tr h="1405901">
                <a:tc>
                  <a:txBody>
                    <a:bodyPr/>
                    <a:lstStyle/>
                    <a:p>
                      <a:pPr algn="l">
                        <a:spcAft>
                          <a:spcPts val="0"/>
                        </a:spcAft>
                      </a:pPr>
                      <a:r>
                        <a:rPr lang="pl-PL" sz="1050" dirty="0">
                          <a:effectLst/>
                        </a:rPr>
                        <a:t>4.</a:t>
                      </a:r>
                      <a:endParaRPr lang="pl-PL" sz="1050" dirty="0">
                        <a:solidFill>
                          <a:schemeClr val="bg1"/>
                        </a:solidFill>
                        <a:effectLst/>
                        <a:latin typeface="Times New Roman"/>
                        <a:ea typeface="Times New Roman"/>
                      </a:endParaRPr>
                    </a:p>
                  </a:txBody>
                  <a:tcPr marL="37129" marR="37129" marT="0" marB="0" anchor="ctr">
                    <a:solidFill>
                      <a:schemeClr val="accent3">
                        <a:lumMod val="40000"/>
                        <a:lumOff val="60000"/>
                      </a:schemeClr>
                    </a:solidFill>
                  </a:tcPr>
                </a:tc>
                <a:tc>
                  <a:txBody>
                    <a:bodyPr/>
                    <a:lstStyle/>
                    <a:p>
                      <a:pPr algn="l">
                        <a:spcAft>
                          <a:spcPts val="0"/>
                        </a:spcAft>
                      </a:pPr>
                      <a:r>
                        <a:rPr lang="pl-PL" sz="1000" dirty="0">
                          <a:effectLst/>
                        </a:rPr>
                        <a:t>Promocja i koordynacja </a:t>
                      </a:r>
                      <a:endParaRPr lang="pl-PL" sz="1050" dirty="0">
                        <a:effectLst/>
                      </a:endParaRPr>
                    </a:p>
                    <a:p>
                      <a:pPr algn="l">
                        <a:spcAft>
                          <a:spcPts val="0"/>
                        </a:spcAft>
                      </a:pPr>
                      <a:r>
                        <a:rPr lang="pl-PL" sz="1000" dirty="0">
                          <a:effectLst/>
                        </a:rPr>
                        <a:t>Projektu</a:t>
                      </a:r>
                      <a:endParaRPr lang="pl-PL" sz="1050" dirty="0">
                        <a:effectLst/>
                      </a:endParaRPr>
                    </a:p>
                    <a:p>
                      <a:pPr algn="l">
                        <a:spcAft>
                          <a:spcPts val="0"/>
                        </a:spcAft>
                      </a:pPr>
                      <a:r>
                        <a:rPr lang="pl-PL" sz="1000" dirty="0">
                          <a:effectLst/>
                        </a:rPr>
                        <a:t> </a:t>
                      </a:r>
                      <a:endParaRPr lang="pl-PL" sz="1050" dirty="0">
                        <a:effectLst/>
                      </a:endParaRPr>
                    </a:p>
                    <a:p>
                      <a:pPr algn="l">
                        <a:spcAft>
                          <a:spcPts val="0"/>
                        </a:spcAft>
                      </a:pPr>
                      <a:r>
                        <a:rPr lang="pl-PL" sz="1000" dirty="0">
                          <a:effectLst/>
                        </a:rPr>
                        <a:t> </a:t>
                      </a:r>
                      <a:endParaRPr lang="pl-PL" sz="1050" dirty="0">
                        <a:effectLst/>
                      </a:endParaRPr>
                    </a:p>
                    <a:p>
                      <a:pPr algn="l">
                        <a:spcAft>
                          <a:spcPts val="0"/>
                        </a:spcAft>
                      </a:pPr>
                      <a:r>
                        <a:rPr lang="pl-PL" sz="1000" dirty="0">
                          <a:effectLst/>
                        </a:rPr>
                        <a:t> </a:t>
                      </a:r>
                      <a:endParaRPr lang="pl-PL" sz="1050" dirty="0">
                        <a:effectLst/>
                      </a:endParaRPr>
                    </a:p>
                    <a:p>
                      <a:pPr algn="l">
                        <a:spcAft>
                          <a:spcPts val="0"/>
                        </a:spcAft>
                      </a:pPr>
                      <a:r>
                        <a:rPr lang="pl-PL" sz="1000" dirty="0">
                          <a:effectLst/>
                        </a:rPr>
                        <a:t> </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W ramach działań promocyjnych planowane jest przygotowanie plakatów, kurendy wiejskiej oraz informacji, która będzie odczytywana w kościele parafialnym – informujące oraz zachęcające do udziału w projekcie.</a:t>
                      </a:r>
                      <a:endParaRPr lang="pl-PL" sz="1050" dirty="0">
                        <a:effectLst/>
                      </a:endParaRPr>
                    </a:p>
                    <a:p>
                      <a:pPr algn="l">
                        <a:spcAft>
                          <a:spcPts val="0"/>
                        </a:spcAft>
                      </a:pPr>
                      <a:r>
                        <a:rPr lang="pl-PL" sz="1000" dirty="0">
                          <a:effectLst/>
                        </a:rPr>
                        <a:t>W ramach koordynacji projektu planowana jest realizacja działań organizacyjnych oraz związanych z prowadzeniem księgowości i rozliczenia projektu.</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Mieszkańcy XXX i okolicznych sołectw takich jak X1, X2, X3 oraz X4.</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Np. Od miesiąca X do miesiąca XI (należy wpisać konkretne miesiące)</a:t>
                      </a:r>
                      <a:endParaRPr lang="pl-PL" sz="1050" dirty="0">
                        <a:solidFill>
                          <a:schemeClr val="bg1"/>
                        </a:solidFill>
                        <a:effectLst/>
                        <a:latin typeface="Times New Roman"/>
                        <a:ea typeface="Times New Roman"/>
                      </a:endParaRPr>
                    </a:p>
                  </a:txBody>
                  <a:tcPr marL="37129" marR="37129" marT="0" marB="0">
                    <a:solidFill>
                      <a:schemeClr val="tx1"/>
                    </a:solidFill>
                  </a:tcPr>
                </a:tc>
                <a:tc>
                  <a:txBody>
                    <a:bodyPr/>
                    <a:lstStyle/>
                    <a:p>
                      <a:pPr algn="l">
                        <a:spcAft>
                          <a:spcPts val="0"/>
                        </a:spcAft>
                      </a:pPr>
                      <a:r>
                        <a:rPr lang="pl-PL" sz="1000" dirty="0">
                          <a:effectLst/>
                        </a:rPr>
                        <a:t>Nie dotyczy.</a:t>
                      </a:r>
                      <a:endParaRPr lang="pl-PL" sz="1050" dirty="0">
                        <a:solidFill>
                          <a:schemeClr val="bg1"/>
                        </a:solidFill>
                        <a:effectLst/>
                        <a:latin typeface="Times New Roman"/>
                        <a:ea typeface="Times New Roman"/>
                      </a:endParaRPr>
                    </a:p>
                  </a:txBody>
                  <a:tcPr marL="37129" marR="37129" marT="0" marB="0">
                    <a:solidFill>
                      <a:schemeClr val="tx1"/>
                    </a:solid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734815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949729137"/>
              </p:ext>
            </p:extLst>
          </p:nvPr>
        </p:nvGraphicFramePr>
        <p:xfrm>
          <a:off x="107504" y="260648"/>
          <a:ext cx="8928992" cy="5974080"/>
        </p:xfrm>
        <a:graphic>
          <a:graphicData uri="http://schemas.openxmlformats.org/drawingml/2006/table">
            <a:tbl>
              <a:tblPr firstRow="1" firstCol="1" bandRow="1" bandCol="1">
                <a:tableStyleId>{D7AC3CCA-C797-4891-BE02-D94E43425B78}</a:tableStyleId>
              </a:tblPr>
              <a:tblGrid>
                <a:gridCol w="8928992">
                  <a:extLst>
                    <a:ext uri="{9D8B030D-6E8A-4147-A177-3AD203B41FA5}">
                      <a16:colId xmlns="" xmlns:a16="http://schemas.microsoft.com/office/drawing/2014/main" val="20000"/>
                    </a:ext>
                  </a:extLst>
                </a:gridCol>
              </a:tblGrid>
              <a:tr h="0">
                <a:tc>
                  <a:txBody>
                    <a:bodyPr/>
                    <a:lstStyle/>
                    <a:p>
                      <a:pPr marL="201295" indent="-179705" algn="just">
                        <a:spcAft>
                          <a:spcPts val="0"/>
                        </a:spcAft>
                      </a:pPr>
                      <a:r>
                        <a:rPr lang="pl-PL" sz="1400" dirty="0">
                          <a:effectLst/>
                        </a:rPr>
                        <a:t>5. Opis zakładanych rezultatów realizacji zadania publicznego </a:t>
                      </a:r>
                      <a:endParaRPr lang="pl-PL" sz="2000" dirty="0">
                        <a:effectLst/>
                      </a:endParaRPr>
                    </a:p>
                    <a:p>
                      <a:pPr>
                        <a:spcAft>
                          <a:spcPts val="0"/>
                        </a:spcAft>
                      </a:pPr>
                      <a:r>
                        <a:rPr lang="pl-PL" sz="1400" dirty="0">
                          <a:effectLst/>
                        </a:rPr>
                        <a:t>należy opisać:</a:t>
                      </a:r>
                      <a:endParaRPr lang="pl-PL" sz="2000" dirty="0">
                        <a:effectLst/>
                      </a:endParaRPr>
                    </a:p>
                    <a:p>
                      <a:pPr marL="342900" lvl="0" indent="-342900">
                        <a:spcAft>
                          <a:spcPts val="0"/>
                        </a:spcAft>
                        <a:buSzPts val="1000"/>
                        <a:buFont typeface="+mj-lt"/>
                        <a:buAutoNum type="arabicParenR"/>
                      </a:pPr>
                      <a:r>
                        <a:rPr lang="pl-PL" sz="1400" dirty="0">
                          <a:effectLst/>
                        </a:rPr>
                        <a:t>co będzie bezpośrednim efektem (materialne „produkty” lub „usługi” zrealizowane na rzecz uczestników zadania) realizacji oferty?</a:t>
                      </a:r>
                      <a:endParaRPr lang="pl-PL" sz="2000" dirty="0">
                        <a:effectLst/>
                      </a:endParaRPr>
                    </a:p>
                    <a:p>
                      <a:pPr marL="342900" lvl="0" indent="-342900">
                        <a:spcAft>
                          <a:spcPts val="0"/>
                        </a:spcAft>
                        <a:buSzPts val="1000"/>
                        <a:buFont typeface="+mj-lt"/>
                        <a:buAutoNum type="arabicParenR"/>
                      </a:pPr>
                      <a:r>
                        <a:rPr lang="pl-PL" sz="1400" dirty="0">
                          <a:effectLst/>
                        </a:rPr>
                        <a:t>jaka zmiana społeczna zostanie osiągnięta poprzez realizację zadania?</a:t>
                      </a:r>
                      <a:endParaRPr lang="pl-PL" sz="2000" dirty="0">
                        <a:effectLst/>
                      </a:endParaRPr>
                    </a:p>
                    <a:p>
                      <a:pPr marL="342900" lvl="0" indent="-342900">
                        <a:spcAft>
                          <a:spcPts val="0"/>
                        </a:spcAft>
                        <a:buSzPts val="1000"/>
                        <a:buFont typeface="+mj-lt"/>
                        <a:buAutoNum type="arabicParenR"/>
                      </a:pPr>
                      <a:r>
                        <a:rPr lang="pl-PL" sz="1400" dirty="0">
                          <a:effectLst/>
                        </a:rPr>
                        <a:t>czy przewidywane jest wykorzystanie rezultatów osiągniętych w trakcie realizacji oferty w dalszych działaniach organizacji? – trwałość rezultatów zadania</a:t>
                      </a:r>
                      <a:endParaRPr lang="pl-PL" sz="2000" dirty="0">
                        <a:solidFill>
                          <a:srgbClr val="000000"/>
                        </a:solidFill>
                        <a:effectLst/>
                        <a:latin typeface="Calibri"/>
                        <a:ea typeface="Times New Roman"/>
                        <a:cs typeface="Times New Roman"/>
                      </a:endParaRPr>
                    </a:p>
                  </a:txBody>
                  <a:tcPr marL="68580" marR="68580" marT="0" marB="0">
                    <a:solidFill>
                      <a:schemeClr val="accent3">
                        <a:lumMod val="40000"/>
                        <a:lumOff val="60000"/>
                      </a:schemeClr>
                    </a:solidFill>
                  </a:tcPr>
                </a:tc>
                <a:extLst>
                  <a:ext uri="{0D108BD9-81ED-4DB2-BD59-A6C34878D82A}">
                    <a16:rowId xmlns="" xmlns:a16="http://schemas.microsoft.com/office/drawing/2014/main" val="10000"/>
                  </a:ext>
                </a:extLst>
              </a:tr>
              <a:tr h="0">
                <a:tc>
                  <a:txBody>
                    <a:bodyPr/>
                    <a:lstStyle/>
                    <a:p>
                      <a:pPr>
                        <a:spcAft>
                          <a:spcPts val="0"/>
                        </a:spcAft>
                      </a:pPr>
                      <a:r>
                        <a:rPr lang="pl-PL" sz="1400" dirty="0">
                          <a:effectLst/>
                        </a:rPr>
                        <a:t> </a:t>
                      </a:r>
                      <a:endParaRPr lang="pl-PL" sz="2000" dirty="0">
                        <a:effectLst/>
                      </a:endParaRPr>
                    </a:p>
                    <a:p>
                      <a:pPr>
                        <a:spcAft>
                          <a:spcPts val="0"/>
                        </a:spcAft>
                      </a:pPr>
                      <a:r>
                        <a:rPr lang="pl-PL" sz="1400" dirty="0">
                          <a:effectLst/>
                        </a:rPr>
                        <a:t>W tym polu należy opisać, jakie rezultaty Oferent zamierza osiągnąć. Należy jednoznacznie określić, czy rezultaty będą miały trwały charakter, a także co będzie bezpośrednim efektem projektu.</a:t>
                      </a:r>
                      <a:endParaRPr lang="pl-PL" sz="2000" dirty="0">
                        <a:effectLst/>
                      </a:endParaRPr>
                    </a:p>
                    <a:p>
                      <a:pPr>
                        <a:spcAft>
                          <a:spcPts val="0"/>
                        </a:spcAft>
                      </a:pPr>
                      <a:r>
                        <a:rPr lang="pl-PL" sz="1400" dirty="0">
                          <a:effectLst/>
                        </a:rPr>
                        <a:t>Rezultaty mogą być ilościowe i jakościowe. Należy zwrócić uwagę na wskazanie  rezultatów liczbowych, tj. liczbę osób biorących udział w projekcie/ w zadaniu, liczba godzin zajęć/warsztatów/wydarzeń. </a:t>
                      </a:r>
                      <a:endParaRPr lang="pl-PL" sz="2000" dirty="0">
                        <a:effectLst/>
                      </a:endParaRPr>
                    </a:p>
                    <a:p>
                      <a:pPr algn="just">
                        <a:spcAft>
                          <a:spcPts val="0"/>
                        </a:spcAft>
                      </a:pPr>
                      <a:r>
                        <a:rPr lang="pl-PL" sz="1400" dirty="0">
                          <a:effectLst/>
                        </a:rPr>
                        <a:t>Uwaga! W sprawozdaniu z realizacji zadania publicznego trzeba będzie wskazać, w jaki sposób zmierzono zakładane rezultaty.</a:t>
                      </a:r>
                      <a:endParaRPr lang="pl-PL" sz="2000" dirty="0">
                        <a:effectLst/>
                      </a:endParaRPr>
                    </a:p>
                    <a:p>
                      <a:pPr algn="just">
                        <a:spcAft>
                          <a:spcPts val="0"/>
                        </a:spcAft>
                      </a:pPr>
                      <a:r>
                        <a:rPr lang="pl-PL" sz="1400" dirty="0">
                          <a:effectLst/>
                        </a:rPr>
                        <a:t>np.:</a:t>
                      </a:r>
                      <a:endParaRPr lang="pl-PL" sz="2000" dirty="0">
                        <a:effectLst/>
                      </a:endParaRPr>
                    </a:p>
                    <a:p>
                      <a:pPr algn="just">
                        <a:spcAft>
                          <a:spcPts val="0"/>
                        </a:spcAft>
                      </a:pPr>
                      <a:r>
                        <a:rPr lang="pl-PL" sz="1400" dirty="0">
                          <a:effectLst/>
                        </a:rPr>
                        <a:t>Rezultatami zadania będą:</a:t>
                      </a:r>
                      <a:endParaRPr lang="pl-PL" sz="2000" dirty="0">
                        <a:effectLst/>
                      </a:endParaRPr>
                    </a:p>
                    <a:p>
                      <a:pPr marL="342900" lvl="0" indent="-342900" algn="just">
                        <a:spcAft>
                          <a:spcPts val="0"/>
                        </a:spcAft>
                        <a:buFont typeface="+mj-lt"/>
                        <a:buAutoNum type="arabicPeriod"/>
                      </a:pPr>
                      <a:r>
                        <a:rPr lang="pl-PL" sz="1400" dirty="0">
                          <a:effectLst/>
                        </a:rPr>
                        <a:t>2 przeprowadzone wyjazdy o charakterze historycznym, w których weźmie udział łącznie xx osób – mierzone listami obecności, dokumentacją fotograficzną oraz pisemną notatką z każdego z wyjazdów. </a:t>
                      </a:r>
                      <a:endParaRPr lang="pl-PL" sz="2000" dirty="0">
                        <a:effectLst/>
                      </a:endParaRPr>
                    </a:p>
                    <a:p>
                      <a:pPr marL="342900" lvl="0" indent="-342900" algn="just">
                        <a:spcAft>
                          <a:spcPts val="0"/>
                        </a:spcAft>
                        <a:buFont typeface="+mj-lt"/>
                        <a:buAutoNum type="arabicPeriod"/>
                      </a:pPr>
                      <a:r>
                        <a:rPr lang="pl-PL" sz="1400" dirty="0">
                          <a:effectLst/>
                        </a:rPr>
                        <a:t>Zorganizowanie 5 spotkań dotyczących patriotyzmu, w których weźmie udział łącznie xxx osób – mierzone listami obecności, dokumentacją fotograficzną, notatką z każdego ze spotkań.</a:t>
                      </a:r>
                      <a:endParaRPr lang="pl-PL" sz="2000" dirty="0">
                        <a:effectLst/>
                      </a:endParaRPr>
                    </a:p>
                    <a:p>
                      <a:pPr marL="342900" lvl="0" indent="-342900" algn="just">
                        <a:spcAft>
                          <a:spcPts val="0"/>
                        </a:spcAft>
                        <a:buFont typeface="+mj-lt"/>
                        <a:buAutoNum type="arabicPeriod"/>
                      </a:pPr>
                      <a:r>
                        <a:rPr lang="pl-PL" sz="1400" dirty="0">
                          <a:effectLst/>
                        </a:rPr>
                        <a:t>Zorganizowanie obchodów trzech świąt narodowych – mierzone dokumentacją fotograficzną oraz notatką </a:t>
                      </a:r>
                      <a:br>
                        <a:rPr lang="pl-PL" sz="1400" dirty="0">
                          <a:effectLst/>
                        </a:rPr>
                      </a:br>
                      <a:r>
                        <a:rPr lang="pl-PL" sz="1400" dirty="0">
                          <a:effectLst/>
                        </a:rPr>
                        <a:t>z każdego z wydarzeń.</a:t>
                      </a:r>
                      <a:endParaRPr lang="pl-PL" sz="2000" dirty="0">
                        <a:effectLst/>
                      </a:endParaRPr>
                    </a:p>
                    <a:p>
                      <a:pPr marL="342900" lvl="0" indent="-342900" algn="just">
                        <a:spcAft>
                          <a:spcPts val="0"/>
                        </a:spcAft>
                        <a:buFont typeface="+mj-lt"/>
                        <a:buAutoNum type="arabicPeriod"/>
                      </a:pPr>
                      <a:r>
                        <a:rPr lang="pl-PL" sz="1400" dirty="0">
                          <a:effectLst/>
                        </a:rPr>
                        <a:t>Zwiększenie poziomu wiedzy uczestników zadania na temat historii, patriotyzmu oraz postaw patriotycznych – mierzone wynikami ankiety przeprowadzanej na początku i na zakończenie projektu.</a:t>
                      </a:r>
                      <a:endParaRPr lang="pl-PL" sz="2000" dirty="0">
                        <a:effectLst/>
                      </a:endParaRPr>
                    </a:p>
                    <a:p>
                      <a:pPr algn="just">
                        <a:spcAft>
                          <a:spcPts val="0"/>
                        </a:spcAft>
                      </a:pPr>
                      <a:r>
                        <a:rPr lang="pl-PL" sz="1400" dirty="0">
                          <a:effectLst/>
                        </a:rPr>
                        <a:t>Rezultaty zostaną osiągnięte poprzez realizację zaplanowanych w ofercie działań.</a:t>
                      </a:r>
                      <a:endParaRPr lang="pl-PL" sz="2000" dirty="0">
                        <a:effectLst/>
                      </a:endParaRPr>
                    </a:p>
                    <a:p>
                      <a:pPr algn="just">
                        <a:spcAft>
                          <a:spcPts val="0"/>
                        </a:spcAft>
                      </a:pPr>
                      <a:r>
                        <a:rPr lang="pl-PL" sz="1400" dirty="0">
                          <a:effectLst/>
                        </a:rPr>
                        <a:t>Realizacja zadania pozwoli na zwiększenie zainteresowania mieszkańców naszej społeczności lokalnej tematyką historyczną, co wpłynie na zwiększenie się liczby osób angażujących się w działania stowarzyszenia po zakończeniu projektu.</a:t>
                      </a:r>
                      <a:endParaRPr lang="pl-PL" sz="2000" dirty="0">
                        <a:solidFill>
                          <a:srgbClr val="000000"/>
                        </a:solidFill>
                        <a:effectLst/>
                        <a:latin typeface="Times New Roman"/>
                        <a:ea typeface="Times New Roman"/>
                      </a:endParaRPr>
                    </a:p>
                  </a:txBody>
                  <a:tcPr marL="68580" marR="68580" marT="0" marB="0">
                    <a:solidFill>
                      <a:schemeClr val="tx1"/>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599830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4031015683"/>
              </p:ext>
            </p:extLst>
          </p:nvPr>
        </p:nvGraphicFramePr>
        <p:xfrm>
          <a:off x="251520" y="332656"/>
          <a:ext cx="8640960" cy="5832645"/>
        </p:xfrm>
        <a:graphic>
          <a:graphicData uri="http://schemas.openxmlformats.org/drawingml/2006/table">
            <a:tbl>
              <a:tblPr firstRow="1" firstCol="1" bandRow="1" bandCol="1">
                <a:tableStyleId>{D7AC3CCA-C797-4891-BE02-D94E43425B78}</a:tableStyleId>
              </a:tblPr>
              <a:tblGrid>
                <a:gridCol w="3325041">
                  <a:extLst>
                    <a:ext uri="{9D8B030D-6E8A-4147-A177-3AD203B41FA5}">
                      <a16:colId xmlns="" xmlns:a16="http://schemas.microsoft.com/office/drawing/2014/main" val="20000"/>
                    </a:ext>
                  </a:extLst>
                </a:gridCol>
                <a:gridCol w="2198260">
                  <a:extLst>
                    <a:ext uri="{9D8B030D-6E8A-4147-A177-3AD203B41FA5}">
                      <a16:colId xmlns="" xmlns:a16="http://schemas.microsoft.com/office/drawing/2014/main" val="20001"/>
                    </a:ext>
                  </a:extLst>
                </a:gridCol>
                <a:gridCol w="3117659">
                  <a:extLst>
                    <a:ext uri="{9D8B030D-6E8A-4147-A177-3AD203B41FA5}">
                      <a16:colId xmlns="" xmlns:a16="http://schemas.microsoft.com/office/drawing/2014/main" val="20002"/>
                    </a:ext>
                  </a:extLst>
                </a:gridCol>
              </a:tblGrid>
              <a:tr h="1093621">
                <a:tc gridSpan="3">
                  <a:txBody>
                    <a:bodyPr/>
                    <a:lstStyle/>
                    <a:p>
                      <a:pPr>
                        <a:spcAft>
                          <a:spcPts val="0"/>
                        </a:spcAft>
                      </a:pPr>
                      <a:r>
                        <a:rPr lang="pl-PL" sz="1400" dirty="0">
                          <a:effectLst/>
                        </a:rPr>
                        <a:t>6. Dodatkowe informacje dotyczące rezultatów realizacji zadania publicznego</a:t>
                      </a:r>
                      <a:r>
                        <a:rPr lang="pl-PL" sz="1400" baseline="30000" dirty="0">
                          <a:effectLst/>
                        </a:rPr>
                        <a:t>)</a:t>
                      </a:r>
                      <a:endParaRPr lang="pl-PL" sz="2000" dirty="0">
                        <a:effectLst/>
                      </a:endParaRPr>
                    </a:p>
                    <a:p>
                      <a:pPr>
                        <a:spcAft>
                          <a:spcPts val="0"/>
                        </a:spcAft>
                      </a:pPr>
                      <a:r>
                        <a:rPr lang="pl-PL" sz="1400" dirty="0">
                          <a:effectLst/>
                        </a:rPr>
                        <a:t>Należy opisać poszczególne rezultaty tak, aby były spójne z cz. III.5 oferty. </a:t>
                      </a:r>
                      <a:r>
                        <a:rPr lang="pl-PL" sz="1400" u="sng" dirty="0">
                          <a:effectLst/>
                        </a:rPr>
                        <a:t>Wypełnienie dodatkowych informacji dotyczących rezultatów realizacji zadania publicznego jest obowiązkowe.</a:t>
                      </a:r>
                      <a:endParaRPr lang="pl-PL" sz="2000" dirty="0">
                        <a:solidFill>
                          <a:srgbClr val="000000"/>
                        </a:solidFill>
                        <a:effectLst/>
                        <a:latin typeface="Times New Roman"/>
                        <a:ea typeface="Times New Roman"/>
                      </a:endParaRPr>
                    </a:p>
                  </a:txBody>
                  <a:tcPr marL="68580" marR="68580" marT="0" marB="0" anchor="ctr">
                    <a:solidFill>
                      <a:schemeClr val="accent3">
                        <a:lumMod val="40000"/>
                        <a:lumOff val="60000"/>
                      </a:schemeClr>
                    </a:solidFill>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729081">
                <a:tc>
                  <a:txBody>
                    <a:bodyPr/>
                    <a:lstStyle/>
                    <a:p>
                      <a:pPr algn="ctr">
                        <a:spcAft>
                          <a:spcPts val="0"/>
                        </a:spcAft>
                      </a:pPr>
                      <a:r>
                        <a:rPr lang="pl-PL" sz="1400" dirty="0">
                          <a:effectLst/>
                        </a:rPr>
                        <a:t>Nazwa rezultatu</a:t>
                      </a:r>
                      <a:endParaRPr lang="pl-PL" sz="2000" dirty="0">
                        <a:solidFill>
                          <a:srgbClr val="000000"/>
                        </a:solidFill>
                        <a:effectLst/>
                        <a:latin typeface="Times New Roman"/>
                        <a:ea typeface="Times New Roman"/>
                      </a:endParaRPr>
                    </a:p>
                  </a:txBody>
                  <a:tcPr marL="68580" marR="68580" marT="0" marB="0" anchor="ctr">
                    <a:solidFill>
                      <a:schemeClr val="accent3">
                        <a:lumMod val="40000"/>
                        <a:lumOff val="60000"/>
                      </a:schemeClr>
                    </a:solidFill>
                  </a:tcPr>
                </a:tc>
                <a:tc>
                  <a:txBody>
                    <a:bodyPr/>
                    <a:lstStyle/>
                    <a:p>
                      <a:pPr algn="ctr">
                        <a:spcAft>
                          <a:spcPts val="0"/>
                        </a:spcAft>
                      </a:pPr>
                      <a:r>
                        <a:rPr lang="pl-PL" sz="1400">
                          <a:effectLst/>
                        </a:rPr>
                        <a:t>Planowany poziom osiągnięcia rezultatów (wartość docelowa)</a:t>
                      </a:r>
                      <a:endParaRPr lang="pl-PL" sz="2000">
                        <a:solidFill>
                          <a:srgbClr val="000000"/>
                        </a:solidFill>
                        <a:effectLst/>
                        <a:latin typeface="Times New Roman"/>
                        <a:ea typeface="Times New Roman"/>
                      </a:endParaRPr>
                    </a:p>
                  </a:txBody>
                  <a:tcPr marL="68580" marR="68580" marT="0" marB="0" anchor="ctr">
                    <a:solidFill>
                      <a:schemeClr val="accent3">
                        <a:lumMod val="40000"/>
                        <a:lumOff val="60000"/>
                      </a:schemeClr>
                    </a:solidFill>
                  </a:tcPr>
                </a:tc>
                <a:tc>
                  <a:txBody>
                    <a:bodyPr/>
                    <a:lstStyle/>
                    <a:p>
                      <a:pPr algn="ctr">
                        <a:spcAft>
                          <a:spcPts val="0"/>
                        </a:spcAft>
                      </a:pPr>
                      <a:r>
                        <a:rPr lang="pl-PL" sz="1400" dirty="0">
                          <a:effectLst/>
                        </a:rPr>
                        <a:t>Sposób monitorowania rezultatów / źródło informacji o osiągnięciu wskaźnika</a:t>
                      </a:r>
                      <a:endParaRPr lang="pl-PL" sz="2000" dirty="0">
                        <a:solidFill>
                          <a:srgbClr val="000000"/>
                        </a:solidFill>
                        <a:effectLst/>
                        <a:latin typeface="Times New Roman"/>
                        <a:ea typeface="Times New Roman"/>
                      </a:endParaRPr>
                    </a:p>
                  </a:txBody>
                  <a:tcPr marL="68580" marR="68580" marT="0" marB="0" anchor="ctr">
                    <a:solidFill>
                      <a:schemeClr val="accent3">
                        <a:lumMod val="40000"/>
                        <a:lumOff val="60000"/>
                      </a:schemeClr>
                    </a:solidFill>
                  </a:tcPr>
                </a:tc>
                <a:extLst>
                  <a:ext uri="{0D108BD9-81ED-4DB2-BD59-A6C34878D82A}">
                    <a16:rowId xmlns="" xmlns:a16="http://schemas.microsoft.com/office/drawing/2014/main" val="10001"/>
                  </a:ext>
                </a:extLst>
              </a:tr>
              <a:tr h="2551781">
                <a:tc>
                  <a:txBody>
                    <a:bodyPr/>
                    <a:lstStyle/>
                    <a:p>
                      <a:pPr algn="ctr">
                        <a:spcAft>
                          <a:spcPts val="0"/>
                        </a:spcAft>
                      </a:pPr>
                      <a:r>
                        <a:rPr lang="pl-PL" sz="1400" dirty="0">
                          <a:effectLst/>
                        </a:rPr>
                        <a:t>Wskazanie nazwy rezultatu, np.: </a:t>
                      </a:r>
                      <a:endParaRPr lang="pl-PL" sz="2000" dirty="0">
                        <a:effectLst/>
                      </a:endParaRPr>
                    </a:p>
                    <a:p>
                      <a:pPr algn="ctr">
                        <a:spcAft>
                          <a:spcPts val="0"/>
                        </a:spcAft>
                      </a:pPr>
                      <a:r>
                        <a:rPr lang="pl-PL" sz="1400" dirty="0">
                          <a:effectLst/>
                        </a:rPr>
                        <a:t>Wyjazdy o charakterze historycznym</a:t>
                      </a:r>
                      <a:endParaRPr lang="pl-PL" sz="2000" dirty="0">
                        <a:solidFill>
                          <a:srgbClr val="000000"/>
                        </a:solidFill>
                        <a:effectLst/>
                        <a:latin typeface="Times New Roman"/>
                        <a:ea typeface="Times New Roman"/>
                      </a:endParaRPr>
                    </a:p>
                  </a:txBody>
                  <a:tcPr marL="68580" marR="68580" marT="0" marB="0" anchor="ctr">
                    <a:solidFill>
                      <a:schemeClr val="tx1"/>
                    </a:solidFill>
                  </a:tcPr>
                </a:tc>
                <a:tc>
                  <a:txBody>
                    <a:bodyPr/>
                    <a:lstStyle/>
                    <a:p>
                      <a:pPr>
                        <a:spcAft>
                          <a:spcPts val="0"/>
                        </a:spcAft>
                      </a:pPr>
                      <a:r>
                        <a:rPr lang="pl-PL" sz="1400" dirty="0">
                          <a:effectLst/>
                        </a:rPr>
                        <a:t>Wskazanie wskaźników, za pomocą których oferent będzie sprawdzał, czy idzie on zgodnie z zakładanym planem,</a:t>
                      </a:r>
                      <a:endParaRPr lang="pl-PL" sz="2000" dirty="0">
                        <a:effectLst/>
                      </a:endParaRPr>
                    </a:p>
                    <a:p>
                      <a:pPr>
                        <a:spcAft>
                          <a:spcPts val="0"/>
                        </a:spcAft>
                      </a:pPr>
                      <a:r>
                        <a:rPr lang="pl-PL" sz="1400" dirty="0">
                          <a:effectLst/>
                        </a:rPr>
                        <a:t>np.:</a:t>
                      </a:r>
                      <a:endParaRPr lang="pl-PL" sz="2000" dirty="0">
                        <a:effectLst/>
                      </a:endParaRPr>
                    </a:p>
                    <a:p>
                      <a:pPr>
                        <a:spcAft>
                          <a:spcPts val="0"/>
                        </a:spcAft>
                      </a:pPr>
                      <a:r>
                        <a:rPr lang="pl-PL" sz="1400" dirty="0">
                          <a:effectLst/>
                        </a:rPr>
                        <a:t>x wyjazdów, xx osób biorących udział w wyjazdach</a:t>
                      </a:r>
                      <a:endParaRPr lang="pl-PL" sz="2000" dirty="0">
                        <a:solidFill>
                          <a:srgbClr val="000000"/>
                        </a:solidFill>
                        <a:effectLst/>
                        <a:latin typeface="Times New Roman"/>
                        <a:ea typeface="Times New Roman"/>
                      </a:endParaRPr>
                    </a:p>
                  </a:txBody>
                  <a:tcPr marL="68580" marR="68580" marT="0" marB="0" anchor="ctr">
                    <a:solidFill>
                      <a:schemeClr val="tx1"/>
                    </a:solidFill>
                  </a:tcPr>
                </a:tc>
                <a:tc>
                  <a:txBody>
                    <a:bodyPr/>
                    <a:lstStyle/>
                    <a:p>
                      <a:pPr algn="ctr">
                        <a:spcAft>
                          <a:spcPts val="0"/>
                        </a:spcAft>
                      </a:pPr>
                      <a:r>
                        <a:rPr lang="pl-PL" sz="1400">
                          <a:effectLst/>
                        </a:rPr>
                        <a:t>Wskazanie sposobu monitorowania rezultatów w zależności od rodzaju rezultatu, jaki oferent zamierza osiągnąć, np.:</a:t>
                      </a:r>
                      <a:endParaRPr lang="pl-PL" sz="2000">
                        <a:effectLst/>
                      </a:endParaRPr>
                    </a:p>
                    <a:p>
                      <a:pPr algn="ctr">
                        <a:spcAft>
                          <a:spcPts val="0"/>
                        </a:spcAft>
                      </a:pPr>
                      <a:r>
                        <a:rPr lang="pl-PL" sz="1400">
                          <a:effectLst/>
                        </a:rPr>
                        <a:t> listy obecności, dokumentacja fotograficzna</a:t>
                      </a:r>
                      <a:endParaRPr lang="pl-PL" sz="2000">
                        <a:solidFill>
                          <a:srgbClr val="000000"/>
                        </a:solidFill>
                        <a:effectLst/>
                        <a:latin typeface="Times New Roman"/>
                        <a:ea typeface="Times New Roman"/>
                      </a:endParaRPr>
                    </a:p>
                  </a:txBody>
                  <a:tcPr marL="68580" marR="68580" marT="0" marB="0" anchor="ctr">
                    <a:solidFill>
                      <a:schemeClr val="tx1"/>
                    </a:solidFill>
                  </a:tcPr>
                </a:tc>
                <a:extLst>
                  <a:ext uri="{0D108BD9-81ED-4DB2-BD59-A6C34878D82A}">
                    <a16:rowId xmlns="" xmlns:a16="http://schemas.microsoft.com/office/drawing/2014/main" val="10002"/>
                  </a:ext>
                </a:extLst>
              </a:tr>
              <a:tr h="729081">
                <a:tc>
                  <a:txBody>
                    <a:bodyPr/>
                    <a:lstStyle/>
                    <a:p>
                      <a:pPr algn="ctr">
                        <a:spcAft>
                          <a:spcPts val="0"/>
                        </a:spcAft>
                      </a:pPr>
                      <a:r>
                        <a:rPr lang="pl-PL" sz="1400">
                          <a:effectLst/>
                        </a:rPr>
                        <a:t>Spotkania dotyczące patriotyzmu</a:t>
                      </a:r>
                      <a:endParaRPr lang="pl-PL" sz="2000">
                        <a:effectLst/>
                      </a:endParaRPr>
                    </a:p>
                    <a:p>
                      <a:pPr algn="ctr">
                        <a:spcAft>
                          <a:spcPts val="0"/>
                        </a:spcAft>
                      </a:pPr>
                      <a:r>
                        <a:rPr lang="pl-PL" sz="1400">
                          <a:effectLst/>
                        </a:rPr>
                        <a:t> </a:t>
                      </a:r>
                      <a:endParaRPr lang="pl-PL" sz="200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400" dirty="0">
                          <a:effectLst/>
                        </a:rPr>
                        <a:t>x spotkań, xxx osób biorących udział w spotkaniach</a:t>
                      </a:r>
                      <a:endParaRPr lang="pl-PL" sz="2000" dirty="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400" dirty="0">
                          <a:effectLst/>
                        </a:rPr>
                        <a:t>listy obecności, dokumentacja fotograficzna</a:t>
                      </a:r>
                      <a:endParaRPr lang="pl-PL" sz="2000" dirty="0">
                        <a:solidFill>
                          <a:srgbClr val="000000"/>
                        </a:solidFill>
                        <a:effectLst/>
                        <a:latin typeface="Times New Roman"/>
                        <a:ea typeface="Times New Roman"/>
                      </a:endParaRPr>
                    </a:p>
                  </a:txBody>
                  <a:tcPr marL="68580" marR="68580" marT="0" marB="0">
                    <a:solidFill>
                      <a:schemeClr val="tx1"/>
                    </a:solidFill>
                  </a:tcPr>
                </a:tc>
                <a:extLst>
                  <a:ext uri="{0D108BD9-81ED-4DB2-BD59-A6C34878D82A}">
                    <a16:rowId xmlns="" xmlns:a16="http://schemas.microsoft.com/office/drawing/2014/main" val="10003"/>
                  </a:ext>
                </a:extLst>
              </a:tr>
              <a:tr h="729081">
                <a:tc>
                  <a:txBody>
                    <a:bodyPr/>
                    <a:lstStyle/>
                    <a:p>
                      <a:pPr algn="ctr">
                        <a:spcAft>
                          <a:spcPts val="0"/>
                        </a:spcAft>
                      </a:pPr>
                      <a:r>
                        <a:rPr lang="pl-PL" sz="1400">
                          <a:effectLst/>
                        </a:rPr>
                        <a:t>Zwiększenie poziomu wiedzy uczestników zadania na temat historii, patriotyzmu oraz postaw patriotycznych</a:t>
                      </a:r>
                      <a:endParaRPr lang="pl-PL" sz="200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400" dirty="0">
                          <a:effectLst/>
                        </a:rPr>
                        <a:t>xx uczestników zadania podniesie swoją wiedzę historyczną</a:t>
                      </a:r>
                      <a:endParaRPr lang="pl-PL" sz="2000" dirty="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400" dirty="0">
                          <a:effectLst/>
                        </a:rPr>
                        <a:t>ankieta przeprowadzana na początku i na zakończenie projektu</a:t>
                      </a:r>
                      <a:endParaRPr lang="pl-PL" sz="2000" dirty="0">
                        <a:solidFill>
                          <a:srgbClr val="000000"/>
                        </a:solidFill>
                        <a:effectLst/>
                        <a:latin typeface="Times New Roman"/>
                        <a:ea typeface="Times New Roman"/>
                      </a:endParaRPr>
                    </a:p>
                  </a:txBody>
                  <a:tcPr marL="68580" marR="68580" marT="0" marB="0">
                    <a:solidFill>
                      <a:schemeClr val="tx1"/>
                    </a:solidFill>
                  </a:tcPr>
                </a:tc>
                <a:extLst>
                  <a:ext uri="{0D108BD9-81ED-4DB2-BD59-A6C34878D82A}">
                    <a16:rowId xmlns="" xmlns:a16="http://schemas.microsoft.com/office/drawing/2014/main" val="10004"/>
                  </a:ext>
                </a:extLst>
              </a:tr>
            </a:tbl>
          </a:graphicData>
        </a:graphic>
      </p:graphicFrame>
      <p:sp>
        <p:nvSpPr>
          <p:cNvPr id="5" name="Rectangle 1"/>
          <p:cNvSpPr>
            <a:spLocks noChangeArrowheads="1"/>
          </p:cNvSpPr>
          <p:nvPr/>
        </p:nvSpPr>
        <p:spPr bwMode="auto">
          <a:xfrm>
            <a:off x="457200" y="2643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cap="none" normalizeH="0" baseline="0">
                <a:ln>
                  <a:noFill/>
                </a:ln>
                <a:solidFill>
                  <a:schemeClr val="tx1"/>
                </a:solidFill>
                <a:effectLst/>
                <a:latin typeface="Arial" pitchFamily="34" charset="0"/>
                <a:cs typeface="Arial" pitchFamily="34" charset="0"/>
              </a:rPr>
              <a:t/>
            </a:r>
            <a:br>
              <a:rPr kumimoji="0" lang="pl-PL" altLang="pl-PL" sz="1800" b="0" i="0" u="none" strike="noStrike" cap="none" normalizeH="0" baseline="0">
                <a:ln>
                  <a:noFill/>
                </a:ln>
                <a:solidFill>
                  <a:schemeClr val="tx1"/>
                </a:solidFill>
                <a:effectLst/>
                <a:latin typeface="Arial" pitchFamily="34" charset="0"/>
                <a:cs typeface="Arial" pitchFamily="34" charset="0"/>
              </a:rPr>
            </a:br>
            <a:endParaRPr kumimoji="0" lang="pl-PL" altLang="pl-PL"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99199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Ogłoszenie otwartego konkursu ofert</a:t>
            </a:r>
          </a:p>
        </p:txBody>
      </p:sp>
      <p:sp>
        <p:nvSpPr>
          <p:cNvPr id="3" name="Symbol zastępczy zawartości 2"/>
          <p:cNvSpPr>
            <a:spLocks noGrp="1"/>
          </p:cNvSpPr>
          <p:nvPr>
            <p:ph idx="1"/>
          </p:nvPr>
        </p:nvSpPr>
        <p:spPr>
          <a:xfrm>
            <a:off x="467544" y="1600200"/>
            <a:ext cx="8280920" cy="4709120"/>
          </a:xfrm>
        </p:spPr>
        <p:txBody>
          <a:bodyPr>
            <a:noAutofit/>
          </a:bodyPr>
          <a:lstStyle/>
          <a:p>
            <a:pPr marL="0" indent="0" algn="just">
              <a:buNone/>
            </a:pPr>
            <a:r>
              <a:rPr lang="pl-PL" sz="2200" dirty="0"/>
              <a:t>Zarządzenie Nr 21/2021 oraz 22/2021 Burmistrza Wojnicza z dnia </a:t>
            </a:r>
            <a:br>
              <a:rPr lang="pl-PL" sz="2200" dirty="0"/>
            </a:br>
            <a:r>
              <a:rPr lang="pl-PL" sz="2200" dirty="0"/>
              <a:t>21 stycznia 2021 r. w sprawie ogłoszenia otwartego konkursu ofert </a:t>
            </a:r>
            <a:br>
              <a:rPr lang="pl-PL" sz="2200" dirty="0"/>
            </a:br>
            <a:r>
              <a:rPr lang="pl-PL" sz="2200" dirty="0"/>
              <a:t>na realizację zadań publicznych w zakresie:</a:t>
            </a:r>
          </a:p>
          <a:p>
            <a:pPr algn="just"/>
            <a:r>
              <a:rPr lang="pl-PL" sz="2200" dirty="0"/>
              <a:t>wspierania i upowszechniania kultury fizycznej i sportu </a:t>
            </a:r>
          </a:p>
          <a:p>
            <a:pPr algn="just"/>
            <a:r>
              <a:rPr lang="pl-PL" sz="2200" dirty="0"/>
              <a:t>kultury, sztuki, ochrony dóbr kultury i dziedzictwa narodowego</a:t>
            </a:r>
          </a:p>
          <a:p>
            <a:pPr algn="just"/>
            <a:endParaRPr lang="pl-PL" sz="2200" dirty="0"/>
          </a:p>
          <a:p>
            <a:pPr marL="0" indent="0" algn="just">
              <a:buNone/>
            </a:pPr>
            <a:r>
              <a:rPr lang="pl-PL" sz="2200" dirty="0"/>
              <a:t>Ogłoszenie zamieszczono: </a:t>
            </a:r>
          </a:p>
          <a:p>
            <a:pPr algn="just"/>
            <a:r>
              <a:rPr lang="pl-PL" sz="2200" dirty="0"/>
              <a:t>w Biuletynie Informacji Publicznej: </a:t>
            </a:r>
          </a:p>
          <a:p>
            <a:pPr algn="just"/>
            <a:r>
              <a:rPr lang="pl-PL" sz="2200" dirty="0"/>
              <a:t>na stronie internetowej Urzędu Miasta w Wojniczu https://www.wojnicz.pl/ zakładce: MIESZKANIEC / ORGANIZACJE POZARZĄDOWE /OTWARTY KONKURS OFERT 2021</a:t>
            </a:r>
          </a:p>
          <a:p>
            <a:pPr algn="just"/>
            <a:r>
              <a:rPr lang="pl-PL" sz="2200" dirty="0"/>
              <a:t>na tablicy informacyjnej Urzędu Miasta </a:t>
            </a:r>
          </a:p>
        </p:txBody>
      </p:sp>
    </p:spTree>
    <p:extLst>
      <p:ext uri="{BB962C8B-B14F-4D97-AF65-F5344CB8AC3E}">
        <p14:creationId xmlns:p14="http://schemas.microsoft.com/office/powerpoint/2010/main" val="2060026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1089903262"/>
              </p:ext>
            </p:extLst>
          </p:nvPr>
        </p:nvGraphicFramePr>
        <p:xfrm>
          <a:off x="539552" y="836712"/>
          <a:ext cx="8229600" cy="4999977"/>
        </p:xfrm>
        <a:graphic>
          <a:graphicData uri="http://schemas.openxmlformats.org/drawingml/2006/table">
            <a:tbl>
              <a:tblPr firstRow="1" firstCol="1" bandRow="1" bandCol="1">
                <a:tableStyleId>{D7AC3CCA-C797-4891-BE02-D94E43425B78}</a:tableStyleId>
              </a:tblPr>
              <a:tblGrid>
                <a:gridCol w="8229600">
                  <a:extLst>
                    <a:ext uri="{9D8B030D-6E8A-4147-A177-3AD203B41FA5}">
                      <a16:colId xmlns="" xmlns:a16="http://schemas.microsoft.com/office/drawing/2014/main" val="20000"/>
                    </a:ext>
                  </a:extLst>
                </a:gridCol>
              </a:tblGrid>
              <a:tr h="414421">
                <a:tc>
                  <a:txBody>
                    <a:bodyPr/>
                    <a:lstStyle/>
                    <a:p>
                      <a:pPr marL="111760" indent="-21590" algn="just">
                        <a:spcAft>
                          <a:spcPts val="0"/>
                        </a:spcAft>
                      </a:pPr>
                      <a:r>
                        <a:rPr lang="pl-PL" sz="1400" dirty="0">
                          <a:effectLst/>
                        </a:rPr>
                        <a:t>1. Informacja o wcześniejszej działalności oferenta, w szczególności w zakresie, którego dotyczy zadanie publiczne.</a:t>
                      </a:r>
                      <a:endParaRPr lang="pl-PL" sz="1400" dirty="0">
                        <a:solidFill>
                          <a:srgbClr val="000000"/>
                        </a:solidFill>
                        <a:effectLst/>
                        <a:latin typeface="Times New Roman"/>
                        <a:ea typeface="Times New Roman"/>
                      </a:endParaRPr>
                    </a:p>
                  </a:txBody>
                  <a:tcPr marL="0" marR="0" marT="0" marB="0" anchor="ctr">
                    <a:solidFill>
                      <a:schemeClr val="accent3">
                        <a:lumMod val="40000"/>
                        <a:lumOff val="60000"/>
                      </a:schemeClr>
                    </a:solidFill>
                  </a:tcPr>
                </a:tc>
                <a:extLst>
                  <a:ext uri="{0D108BD9-81ED-4DB2-BD59-A6C34878D82A}">
                    <a16:rowId xmlns="" xmlns:a16="http://schemas.microsoft.com/office/drawing/2014/main" val="10000"/>
                  </a:ext>
                </a:extLst>
              </a:tr>
              <a:tr h="621631">
                <a:tc>
                  <a:txBody>
                    <a:bodyPr/>
                    <a:lstStyle/>
                    <a:p>
                      <a:pPr algn="ctr">
                        <a:spcAft>
                          <a:spcPts val="0"/>
                        </a:spcAft>
                      </a:pPr>
                      <a:r>
                        <a:rPr lang="pl-PL" sz="1400" dirty="0">
                          <a:effectLst/>
                        </a:rPr>
                        <a:t>Należy opisać doświadczenie oferenta w zakresie realizacji dotychczasowych zadań publicznych, zwłaszcza w zakresie, którego dotyczy planowane do realizacji zadania (należy wpisać zadania publiczne finansowane lub dofinansowane ze środków publicznych) </a:t>
                      </a:r>
                      <a:endParaRPr lang="pl-PL" sz="1400" dirty="0">
                        <a:solidFill>
                          <a:srgbClr val="000000"/>
                        </a:solidFill>
                        <a:effectLst/>
                        <a:latin typeface="Times New Roman"/>
                        <a:ea typeface="Times New Roman"/>
                      </a:endParaRPr>
                    </a:p>
                  </a:txBody>
                  <a:tcPr marL="0" marR="0" marT="0" marB="0">
                    <a:solidFill>
                      <a:schemeClr val="tx1"/>
                    </a:solidFill>
                  </a:tcPr>
                </a:tc>
                <a:extLst>
                  <a:ext uri="{0D108BD9-81ED-4DB2-BD59-A6C34878D82A}">
                    <a16:rowId xmlns="" xmlns:a16="http://schemas.microsoft.com/office/drawing/2014/main" val="10001"/>
                  </a:ext>
                </a:extLst>
              </a:tr>
              <a:tr h="212684">
                <a:tc>
                  <a:txBody>
                    <a:bodyPr/>
                    <a:lstStyle/>
                    <a:p>
                      <a:pPr marL="269875" indent="-179705" algn="just">
                        <a:spcAft>
                          <a:spcPts val="0"/>
                        </a:spcAft>
                      </a:pPr>
                      <a:r>
                        <a:rPr lang="pl-PL" sz="1400" dirty="0">
                          <a:effectLst/>
                        </a:rPr>
                        <a:t>2. Zasoby kadrowe, rzeczowe i finansowe oferenta, które będą wykorzystane do realizacji zadania.</a:t>
                      </a:r>
                      <a:endParaRPr lang="pl-PL" sz="1400" dirty="0">
                        <a:solidFill>
                          <a:srgbClr val="000000"/>
                        </a:solidFill>
                        <a:effectLst/>
                        <a:latin typeface="Times New Roman"/>
                        <a:ea typeface="Times New Roman"/>
                      </a:endParaRPr>
                    </a:p>
                  </a:txBody>
                  <a:tcPr marL="0" marR="0" marT="0" marB="0">
                    <a:solidFill>
                      <a:schemeClr val="accent3">
                        <a:lumMod val="40000"/>
                        <a:lumOff val="60000"/>
                      </a:schemeClr>
                    </a:solidFill>
                  </a:tcPr>
                </a:tc>
                <a:extLst>
                  <a:ext uri="{0D108BD9-81ED-4DB2-BD59-A6C34878D82A}">
                    <a16:rowId xmlns="" xmlns:a16="http://schemas.microsoft.com/office/drawing/2014/main" val="10002"/>
                  </a:ext>
                </a:extLst>
              </a:tr>
              <a:tr h="3719817">
                <a:tc>
                  <a:txBody>
                    <a:bodyPr/>
                    <a:lstStyle/>
                    <a:p>
                      <a:pPr>
                        <a:spcAft>
                          <a:spcPts val="0"/>
                        </a:spcAft>
                      </a:pPr>
                      <a:r>
                        <a:rPr lang="pl-PL" sz="1400" dirty="0">
                          <a:effectLst/>
                        </a:rPr>
                        <a:t>Zasoby kadrowe:</a:t>
                      </a:r>
                    </a:p>
                    <a:p>
                      <a:pPr>
                        <a:spcAft>
                          <a:spcPts val="0"/>
                        </a:spcAft>
                      </a:pPr>
                      <a:r>
                        <a:rPr lang="pl-PL" sz="1400" dirty="0">
                          <a:effectLst/>
                        </a:rPr>
                        <a:t>Należy opisać kwalifikacje osób, które będą realizowały projekt oraz sposób ich zaangażowania, uwzględniając członków stowarzyszenia, którzy będą pracować społecznie i wolontariuszy. Nie ma konieczności podawania imion i nazwisk osób- należy wskazać kwalifikacje, jakie będą niezbędne i wykorzystane do realizacji poszczególnych działań, np.:</a:t>
                      </a:r>
                    </a:p>
                    <a:p>
                      <a:pPr algn="just">
                        <a:spcAft>
                          <a:spcPts val="0"/>
                        </a:spcAft>
                      </a:pPr>
                      <a:r>
                        <a:rPr lang="pl-PL" sz="1400" dirty="0">
                          <a:effectLst/>
                        </a:rPr>
                        <a:t>osoba prowadząca warsztaty: nauczyciel historii z 30-letnim stażem, </a:t>
                      </a:r>
                    </a:p>
                    <a:p>
                      <a:pPr algn="just">
                        <a:spcAft>
                          <a:spcPts val="0"/>
                        </a:spcAft>
                      </a:pPr>
                      <a:r>
                        <a:rPr lang="pl-PL" sz="1400" dirty="0">
                          <a:effectLst/>
                        </a:rPr>
                        <a:t>osoba prowadząca wyjazdy: przewodnik posiadający uprawnienia przewodnika turystycznego,</a:t>
                      </a:r>
                    </a:p>
                    <a:p>
                      <a:pPr algn="just">
                        <a:spcAft>
                          <a:spcPts val="0"/>
                        </a:spcAft>
                      </a:pPr>
                      <a:r>
                        <a:rPr lang="pl-PL" sz="1400" dirty="0">
                          <a:effectLst/>
                        </a:rPr>
                        <a:t>koordynator projektu, księgowa: osoby posiadające 3-letnie doświadczenie w realizacji projektów organizacji pozarządowej (można wskazać konkretne projekty, ewentualnie inne doświadczenie).</a:t>
                      </a:r>
                    </a:p>
                    <a:p>
                      <a:pPr algn="just">
                        <a:spcAft>
                          <a:spcPts val="0"/>
                        </a:spcAft>
                      </a:pPr>
                      <a:r>
                        <a:rPr lang="pl-PL" sz="1400" dirty="0">
                          <a:effectLst/>
                        </a:rPr>
                        <a:t>Zasoby rzeczowe:</a:t>
                      </a:r>
                    </a:p>
                    <a:p>
                      <a:pPr>
                        <a:spcAft>
                          <a:spcPts val="0"/>
                        </a:spcAft>
                      </a:pPr>
                      <a:r>
                        <a:rPr lang="pl-PL" sz="1400" dirty="0">
                          <a:effectLst/>
                        </a:rPr>
                        <a:t>Należy jedynie opisać sposoby wykorzystania wkładu rzeczowego w realizację poszczególnych działań zaplanowanych w projekcie, a które mają istotny wpływ na ich realizację, np. lokal, środki transportu. Zasobem rzeczowym może być również zasób udostępniony, względnie usługa świadczona na rzecz oferenta przez inny podmiot nieodpłatnie, np. usługa transportowa, hotelowa.</a:t>
                      </a:r>
                    </a:p>
                    <a:p>
                      <a:pPr>
                        <a:spcAft>
                          <a:spcPts val="0"/>
                        </a:spcAft>
                      </a:pPr>
                      <a:r>
                        <a:rPr lang="pl-PL" sz="1400" dirty="0">
                          <a:effectLst/>
                        </a:rPr>
                        <a:t>Zasoby finansowe:</a:t>
                      </a:r>
                    </a:p>
                    <a:p>
                      <a:pPr>
                        <a:spcAft>
                          <a:spcPts val="0"/>
                        </a:spcAft>
                      </a:pPr>
                      <a:r>
                        <a:rPr lang="pl-PL" sz="1400" dirty="0">
                          <a:effectLst/>
                        </a:rPr>
                        <a:t>Należy jedynie ogólnie opisać, bez podawania konkretnych kwot, np. środki finansowe oferenta, inne środki publiczne – dotacje, świadczenia pieniężne od odbiorców zadania.  </a:t>
                      </a:r>
                    </a:p>
                  </a:txBody>
                  <a:tcPr marL="0" marR="0" marT="0" marB="0">
                    <a:solidFill>
                      <a:schemeClr val="tx1"/>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002618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4162430705"/>
              </p:ext>
            </p:extLst>
          </p:nvPr>
        </p:nvGraphicFramePr>
        <p:xfrm>
          <a:off x="0" y="-17512"/>
          <a:ext cx="9143999" cy="7171954"/>
        </p:xfrm>
        <a:graphic>
          <a:graphicData uri="http://schemas.openxmlformats.org/drawingml/2006/table">
            <a:tbl>
              <a:tblPr firstRow="1" firstCol="1" bandRow="1" bandCol="1">
                <a:tableStyleId>{D7AC3CCA-C797-4891-BE02-D94E43425B78}</a:tableStyleId>
              </a:tblPr>
              <a:tblGrid>
                <a:gridCol w="369270">
                  <a:extLst>
                    <a:ext uri="{9D8B030D-6E8A-4147-A177-3AD203B41FA5}">
                      <a16:colId xmlns="" xmlns:a16="http://schemas.microsoft.com/office/drawing/2014/main" val="20000"/>
                    </a:ext>
                  </a:extLst>
                </a:gridCol>
                <a:gridCol w="2402530">
                  <a:extLst>
                    <a:ext uri="{9D8B030D-6E8A-4147-A177-3AD203B41FA5}">
                      <a16:colId xmlns="" xmlns:a16="http://schemas.microsoft.com/office/drawing/2014/main" val="20001"/>
                    </a:ext>
                  </a:extLst>
                </a:gridCol>
                <a:gridCol w="1296144">
                  <a:extLst>
                    <a:ext uri="{9D8B030D-6E8A-4147-A177-3AD203B41FA5}">
                      <a16:colId xmlns="" xmlns:a16="http://schemas.microsoft.com/office/drawing/2014/main" val="20002"/>
                    </a:ext>
                  </a:extLst>
                </a:gridCol>
                <a:gridCol w="1368152">
                  <a:extLst>
                    <a:ext uri="{9D8B030D-6E8A-4147-A177-3AD203B41FA5}">
                      <a16:colId xmlns="" xmlns:a16="http://schemas.microsoft.com/office/drawing/2014/main" val="20003"/>
                    </a:ext>
                  </a:extLst>
                </a:gridCol>
                <a:gridCol w="107403">
                  <a:extLst>
                    <a:ext uri="{9D8B030D-6E8A-4147-A177-3AD203B41FA5}">
                      <a16:colId xmlns="" xmlns:a16="http://schemas.microsoft.com/office/drawing/2014/main" val="20004"/>
                    </a:ext>
                  </a:extLst>
                </a:gridCol>
                <a:gridCol w="1116733">
                  <a:extLst>
                    <a:ext uri="{9D8B030D-6E8A-4147-A177-3AD203B41FA5}">
                      <a16:colId xmlns="" xmlns:a16="http://schemas.microsoft.com/office/drawing/2014/main" val="20005"/>
                    </a:ext>
                  </a:extLst>
                </a:gridCol>
                <a:gridCol w="1296144">
                  <a:extLst>
                    <a:ext uri="{9D8B030D-6E8A-4147-A177-3AD203B41FA5}">
                      <a16:colId xmlns="" xmlns:a16="http://schemas.microsoft.com/office/drawing/2014/main" val="20006"/>
                    </a:ext>
                  </a:extLst>
                </a:gridCol>
                <a:gridCol w="1187623">
                  <a:extLst>
                    <a:ext uri="{9D8B030D-6E8A-4147-A177-3AD203B41FA5}">
                      <a16:colId xmlns="" xmlns:a16="http://schemas.microsoft.com/office/drawing/2014/main" val="20007"/>
                    </a:ext>
                  </a:extLst>
                </a:gridCol>
              </a:tblGrid>
              <a:tr h="422176">
                <a:tc gridSpan="8">
                  <a:txBody>
                    <a:bodyPr/>
                    <a:lstStyle/>
                    <a:p>
                      <a:pPr>
                        <a:spcAft>
                          <a:spcPts val="0"/>
                        </a:spcAft>
                      </a:pPr>
                      <a:r>
                        <a:rPr lang="pl-PL" sz="800" dirty="0">
                          <a:effectLst/>
                        </a:rPr>
                        <a:t>V. A Zestawienie kosztów realizacji zadania</a:t>
                      </a:r>
                    </a:p>
                    <a:p>
                      <a:pPr algn="just">
                        <a:lnSpc>
                          <a:spcPct val="107000"/>
                        </a:lnSpc>
                        <a:spcAft>
                          <a:spcPts val="800"/>
                        </a:spcAft>
                      </a:pPr>
                      <a:r>
                        <a:rPr lang="pl-PL" sz="800" dirty="0">
                          <a:effectLst/>
                        </a:rPr>
                        <a:t>W sekcji V-A należy skalkulować i zamieścić wszystkie koszty realizacji zadania niezależnie od źródła finansowania wskazanego w sekcji V- B. (W przypadku większej liczby kosztów istnieje możliwość dodawania kolejnych wierszy. Ocenie podlegać będzie sposób kalkulacji kosztów realizacji planowanego zadania, ich zasadność i efektywność wykonania.</a:t>
                      </a:r>
                      <a:endParaRPr lang="pl-PL" sz="800" dirty="0">
                        <a:solidFill>
                          <a:srgbClr val="000000"/>
                        </a:solidFill>
                        <a:effectLst/>
                        <a:latin typeface="Times New Roman"/>
                        <a:ea typeface="Times New Roman"/>
                      </a:endParaRPr>
                    </a:p>
                  </a:txBody>
                  <a:tcPr marL="36971" marR="36971" marT="0" marB="0">
                    <a:solidFill>
                      <a:schemeClr val="accent3">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124629">
                <a:tc rowSpan="2">
                  <a:txBody>
                    <a:bodyPr/>
                    <a:lstStyle/>
                    <a:p>
                      <a:pPr algn="ctr">
                        <a:spcAft>
                          <a:spcPts val="0"/>
                        </a:spcAft>
                      </a:pPr>
                      <a:r>
                        <a:rPr lang="pl-PL" sz="800" dirty="0">
                          <a:effectLst/>
                        </a:rPr>
                        <a:t>Lp.</a:t>
                      </a:r>
                      <a:endParaRPr lang="pl-PL" sz="800" dirty="0">
                        <a:solidFill>
                          <a:srgbClr val="000000"/>
                        </a:solidFill>
                        <a:effectLst/>
                        <a:latin typeface="Times New Roman"/>
                        <a:ea typeface="Times New Roman"/>
                      </a:endParaRPr>
                    </a:p>
                  </a:txBody>
                  <a:tcPr marL="36971" marR="36971" marT="0" marB="0" anchor="ctr">
                    <a:solidFill>
                      <a:schemeClr val="accent3">
                        <a:lumMod val="40000"/>
                        <a:lumOff val="60000"/>
                      </a:schemeClr>
                    </a:solidFill>
                  </a:tcPr>
                </a:tc>
                <a:tc rowSpan="2">
                  <a:txBody>
                    <a:bodyPr/>
                    <a:lstStyle/>
                    <a:p>
                      <a:pPr algn="ctr">
                        <a:spcAft>
                          <a:spcPts val="0"/>
                        </a:spcAft>
                      </a:pPr>
                      <a:r>
                        <a:rPr lang="pl-PL" sz="800" dirty="0">
                          <a:effectLst/>
                        </a:rPr>
                        <a:t>Rodzaj kosztu</a:t>
                      </a:r>
                    </a:p>
                    <a:p>
                      <a:pPr algn="just">
                        <a:spcAft>
                          <a:spcPts val="0"/>
                        </a:spcAft>
                      </a:pPr>
                      <a:r>
                        <a:rPr lang="pl-PL" sz="800" dirty="0">
                          <a:effectLst/>
                        </a:rPr>
                        <a:t>wszystkie planowane koszty, w szczególności zakupu usług, zakupu rzeczy, wynagrodzeń</a:t>
                      </a:r>
                      <a:endParaRPr lang="pl-PL" sz="800" dirty="0">
                        <a:solidFill>
                          <a:srgbClr val="000000"/>
                        </a:solidFill>
                        <a:effectLst/>
                        <a:latin typeface="Times New Roman"/>
                        <a:ea typeface="Times New Roman"/>
                      </a:endParaRPr>
                    </a:p>
                  </a:txBody>
                  <a:tcPr marL="36971" marR="36971" marT="0" marB="0" anchor="ctr">
                    <a:solidFill>
                      <a:schemeClr val="accent3">
                        <a:lumMod val="40000"/>
                        <a:lumOff val="60000"/>
                      </a:schemeClr>
                    </a:solidFill>
                  </a:tcPr>
                </a:tc>
                <a:tc rowSpan="2">
                  <a:txBody>
                    <a:bodyPr/>
                    <a:lstStyle/>
                    <a:p>
                      <a:pPr algn="ctr">
                        <a:spcAft>
                          <a:spcPts val="0"/>
                        </a:spcAft>
                      </a:pPr>
                      <a:r>
                        <a:rPr lang="pl-PL" sz="800" dirty="0">
                          <a:effectLst/>
                        </a:rPr>
                        <a:t>Rodzaj</a:t>
                      </a:r>
                    </a:p>
                    <a:p>
                      <a:pPr algn="ctr">
                        <a:spcAft>
                          <a:spcPts val="0"/>
                        </a:spcAft>
                      </a:pPr>
                      <a:r>
                        <a:rPr lang="pl-PL" sz="800" dirty="0">
                          <a:effectLst/>
                        </a:rPr>
                        <a:t>Miary</a:t>
                      </a:r>
                    </a:p>
                    <a:p>
                      <a:pPr algn="ctr">
                        <a:spcAft>
                          <a:spcPts val="0"/>
                        </a:spcAft>
                      </a:pPr>
                      <a:r>
                        <a:rPr lang="pl-PL" sz="800" dirty="0">
                          <a:effectLst/>
                        </a:rPr>
                        <a:t>np. godzina, sztuka</a:t>
                      </a:r>
                      <a:endParaRPr lang="pl-PL" sz="800" dirty="0">
                        <a:solidFill>
                          <a:srgbClr val="000000"/>
                        </a:solidFill>
                        <a:effectLst/>
                        <a:latin typeface="Times New Roman"/>
                        <a:ea typeface="Times New Roman"/>
                      </a:endParaRPr>
                    </a:p>
                  </a:txBody>
                  <a:tcPr marL="36971" marR="36971" marT="0" marB="0" anchor="ctr">
                    <a:solidFill>
                      <a:schemeClr val="accent3">
                        <a:lumMod val="40000"/>
                        <a:lumOff val="60000"/>
                      </a:schemeClr>
                    </a:solidFill>
                  </a:tcPr>
                </a:tc>
                <a:tc rowSpan="2" gridSpan="2">
                  <a:txBody>
                    <a:bodyPr/>
                    <a:lstStyle/>
                    <a:p>
                      <a:pPr algn="ctr">
                        <a:spcAft>
                          <a:spcPts val="0"/>
                        </a:spcAft>
                      </a:pPr>
                      <a:r>
                        <a:rPr lang="pl-PL" sz="800" dirty="0">
                          <a:effectLst/>
                        </a:rPr>
                        <a:t>Koszt jednostkowy</a:t>
                      </a:r>
                    </a:p>
                    <a:p>
                      <a:pPr algn="ctr">
                        <a:spcAft>
                          <a:spcPts val="0"/>
                        </a:spcAft>
                      </a:pPr>
                      <a:r>
                        <a:rPr lang="pl-PL" sz="800" dirty="0">
                          <a:effectLst/>
                        </a:rPr>
                        <a:t>PLN</a:t>
                      </a:r>
                    </a:p>
                    <a:p>
                      <a:pPr algn="ctr">
                        <a:spcAft>
                          <a:spcPts val="0"/>
                        </a:spcAft>
                      </a:pPr>
                      <a:r>
                        <a:rPr lang="pl-PL" sz="800" dirty="0">
                          <a:effectLst/>
                        </a:rPr>
                        <a:t>– np. koszt godziny pracy, koszt 1 sztuki</a:t>
                      </a:r>
                      <a:endParaRPr lang="pl-PL" sz="800" dirty="0">
                        <a:solidFill>
                          <a:srgbClr val="000000"/>
                        </a:solidFill>
                        <a:effectLst/>
                        <a:latin typeface="Times New Roman"/>
                        <a:ea typeface="Times New Roman"/>
                      </a:endParaRPr>
                    </a:p>
                  </a:txBody>
                  <a:tcPr marL="36971" marR="36971" marT="0" marB="0" anchor="ctr">
                    <a:solidFill>
                      <a:schemeClr val="accent3">
                        <a:lumMod val="40000"/>
                        <a:lumOff val="60000"/>
                      </a:schemeClr>
                    </a:solidFill>
                  </a:tcPr>
                </a:tc>
                <a:tc rowSpan="2" hMerge="1">
                  <a:txBody>
                    <a:bodyPr/>
                    <a:lstStyle/>
                    <a:p>
                      <a:endParaRPr lang="pl-PL"/>
                    </a:p>
                  </a:txBody>
                  <a:tcPr/>
                </a:tc>
                <a:tc rowSpan="2">
                  <a:txBody>
                    <a:bodyPr/>
                    <a:lstStyle/>
                    <a:p>
                      <a:pPr algn="ctr">
                        <a:spcAft>
                          <a:spcPts val="0"/>
                        </a:spcAft>
                      </a:pPr>
                      <a:r>
                        <a:rPr lang="pl-PL" sz="800" dirty="0">
                          <a:effectLst/>
                        </a:rPr>
                        <a:t>Liczba jednostek</a:t>
                      </a:r>
                    </a:p>
                    <a:p>
                      <a:pPr algn="ctr">
                        <a:spcAft>
                          <a:spcPts val="0"/>
                        </a:spcAft>
                      </a:pPr>
                      <a:r>
                        <a:rPr lang="pl-PL" sz="800" dirty="0">
                          <a:effectLst/>
                        </a:rPr>
                        <a:t>np. liczba godzin, liczba sztuk</a:t>
                      </a:r>
                      <a:endParaRPr lang="pl-PL" sz="800" dirty="0">
                        <a:solidFill>
                          <a:srgbClr val="000000"/>
                        </a:solidFill>
                        <a:effectLst/>
                        <a:latin typeface="Times New Roman"/>
                        <a:ea typeface="Times New Roman"/>
                      </a:endParaRPr>
                    </a:p>
                  </a:txBody>
                  <a:tcPr marL="36971" marR="36971" marT="0" marB="0" anchor="ctr">
                    <a:solidFill>
                      <a:schemeClr val="accent3">
                        <a:lumMod val="40000"/>
                        <a:lumOff val="60000"/>
                      </a:schemeClr>
                    </a:solidFill>
                  </a:tcPr>
                </a:tc>
                <a:tc gridSpan="2">
                  <a:txBody>
                    <a:bodyPr/>
                    <a:lstStyle/>
                    <a:p>
                      <a:pPr algn="ctr">
                        <a:spcAft>
                          <a:spcPts val="0"/>
                        </a:spcAft>
                      </a:pPr>
                      <a:r>
                        <a:rPr lang="pl-PL" sz="800" dirty="0">
                          <a:effectLst/>
                        </a:rPr>
                        <a:t>Wartość PLN</a:t>
                      </a:r>
                      <a:endParaRPr lang="pl-PL" sz="800" dirty="0">
                        <a:solidFill>
                          <a:srgbClr val="000000"/>
                        </a:solidFill>
                        <a:effectLst/>
                        <a:latin typeface="Times New Roman"/>
                        <a:ea typeface="Times New Roman"/>
                      </a:endParaRPr>
                    </a:p>
                  </a:txBody>
                  <a:tcPr marL="36971" marR="36971" marT="0" marB="0" anchor="ctr">
                    <a:solidFill>
                      <a:schemeClr val="accent3">
                        <a:lumMod val="40000"/>
                        <a:lumOff val="60000"/>
                      </a:schemeClr>
                    </a:solidFill>
                  </a:tcPr>
                </a:tc>
                <a:tc hMerge="1">
                  <a:txBody>
                    <a:bodyPr/>
                    <a:lstStyle/>
                    <a:p>
                      <a:endParaRPr lang="pl-PL"/>
                    </a:p>
                  </a:txBody>
                  <a:tcPr/>
                </a:tc>
                <a:extLst>
                  <a:ext uri="{0D108BD9-81ED-4DB2-BD59-A6C34878D82A}">
                    <a16:rowId xmlns="" xmlns:a16="http://schemas.microsoft.com/office/drawing/2014/main" val="10001"/>
                  </a:ext>
                </a:extLst>
              </a:tr>
              <a:tr h="523443">
                <a:tc vMerge="1">
                  <a:txBody>
                    <a:bodyPr/>
                    <a:lstStyle/>
                    <a:p>
                      <a:endParaRPr lang="pl-PL"/>
                    </a:p>
                  </a:txBody>
                  <a:tcPr/>
                </a:tc>
                <a:tc vMerge="1">
                  <a:txBody>
                    <a:bodyPr/>
                    <a:lstStyle/>
                    <a:p>
                      <a:endParaRPr lang="pl-PL"/>
                    </a:p>
                  </a:txBody>
                  <a:tcPr/>
                </a:tc>
                <a:tc vMerge="1">
                  <a:txBody>
                    <a:bodyPr/>
                    <a:lstStyle/>
                    <a:p>
                      <a:endParaRPr lang="pl-PL"/>
                    </a:p>
                  </a:txBody>
                  <a:tcPr/>
                </a:tc>
                <a:tc gridSpan="2" vMerge="1">
                  <a:txBody>
                    <a:bodyPr/>
                    <a:lstStyle/>
                    <a:p>
                      <a:endParaRPr lang="pl-PL"/>
                    </a:p>
                  </a:txBody>
                  <a:tcPr/>
                </a:tc>
                <a:tc hMerge="1" vMerge="1">
                  <a:txBody>
                    <a:bodyPr/>
                    <a:lstStyle/>
                    <a:p>
                      <a:endParaRPr lang="pl-PL"/>
                    </a:p>
                  </a:txBody>
                  <a:tcPr/>
                </a:tc>
                <a:tc vMerge="1">
                  <a:txBody>
                    <a:bodyPr/>
                    <a:lstStyle/>
                    <a:p>
                      <a:endParaRPr lang="pl-PL"/>
                    </a:p>
                  </a:txBody>
                  <a:tcPr/>
                </a:tc>
                <a:tc>
                  <a:txBody>
                    <a:bodyPr/>
                    <a:lstStyle/>
                    <a:p>
                      <a:pPr algn="ctr">
                        <a:spcAft>
                          <a:spcPts val="0"/>
                        </a:spcAft>
                      </a:pPr>
                      <a:r>
                        <a:rPr lang="pl-PL" sz="800" dirty="0">
                          <a:effectLst/>
                        </a:rPr>
                        <a:t>Razem</a:t>
                      </a:r>
                      <a:endParaRPr lang="pl-PL" sz="800" dirty="0">
                        <a:solidFill>
                          <a:srgbClr val="000000"/>
                        </a:solidFill>
                        <a:effectLst/>
                        <a:latin typeface="Times New Roman"/>
                        <a:ea typeface="Times New Roman"/>
                      </a:endParaRPr>
                    </a:p>
                  </a:txBody>
                  <a:tcPr marL="36971" marR="36971" marT="0" marB="0" anchor="ctr">
                    <a:solidFill>
                      <a:schemeClr val="accent3">
                        <a:lumMod val="40000"/>
                        <a:lumOff val="60000"/>
                      </a:schemeClr>
                    </a:solidFill>
                  </a:tcPr>
                </a:tc>
                <a:tc>
                  <a:txBody>
                    <a:bodyPr/>
                    <a:lstStyle/>
                    <a:p>
                      <a:pPr algn="ctr">
                        <a:spcAft>
                          <a:spcPts val="0"/>
                        </a:spcAft>
                      </a:pPr>
                      <a:r>
                        <a:rPr lang="pl-PL" sz="800" dirty="0">
                          <a:effectLst/>
                        </a:rPr>
                        <a:t>Rok 2021</a:t>
                      </a:r>
                      <a:endParaRPr lang="pl-PL" sz="800" dirty="0">
                        <a:solidFill>
                          <a:srgbClr val="000000"/>
                        </a:solidFill>
                        <a:effectLst/>
                        <a:latin typeface="Times New Roman"/>
                        <a:ea typeface="Times New Roman"/>
                      </a:endParaRPr>
                    </a:p>
                  </a:txBody>
                  <a:tcPr marL="36971" marR="36971" marT="0" marB="0" anchor="ctr">
                    <a:solidFill>
                      <a:schemeClr val="accent3">
                        <a:lumMod val="40000"/>
                        <a:lumOff val="60000"/>
                      </a:schemeClr>
                    </a:solidFill>
                  </a:tcPr>
                </a:tc>
                <a:extLst>
                  <a:ext uri="{0D108BD9-81ED-4DB2-BD59-A6C34878D82A}">
                    <a16:rowId xmlns="" xmlns:a16="http://schemas.microsoft.com/office/drawing/2014/main" val="10002"/>
                  </a:ext>
                </a:extLst>
              </a:tr>
              <a:tr h="124629">
                <a:tc>
                  <a:txBody>
                    <a:bodyPr/>
                    <a:lstStyle/>
                    <a:p>
                      <a:pPr>
                        <a:spcAft>
                          <a:spcPts val="0"/>
                        </a:spcAft>
                      </a:pPr>
                      <a:r>
                        <a:rPr lang="pl-PL" sz="1000" dirty="0">
                          <a:effectLst/>
                        </a:rPr>
                        <a:t>I.</a:t>
                      </a:r>
                      <a:endParaRPr lang="pl-PL" sz="1000" dirty="0">
                        <a:solidFill>
                          <a:srgbClr val="000000"/>
                        </a:solidFill>
                        <a:effectLst/>
                        <a:latin typeface="Times New Roman"/>
                        <a:ea typeface="Times New Roman"/>
                      </a:endParaRPr>
                    </a:p>
                  </a:txBody>
                  <a:tcPr marL="36971" marR="36971" marT="0" marB="0">
                    <a:solidFill>
                      <a:schemeClr val="accent3">
                        <a:lumMod val="40000"/>
                        <a:lumOff val="60000"/>
                      </a:schemeClr>
                    </a:solidFill>
                  </a:tcPr>
                </a:tc>
                <a:tc gridSpan="7">
                  <a:txBody>
                    <a:bodyPr/>
                    <a:lstStyle/>
                    <a:p>
                      <a:pPr>
                        <a:spcAft>
                          <a:spcPts val="0"/>
                        </a:spcAft>
                      </a:pPr>
                      <a:r>
                        <a:rPr lang="pl-PL" sz="1000" dirty="0">
                          <a:effectLst/>
                        </a:rPr>
                        <a:t>Koszty realizacji działań</a:t>
                      </a:r>
                      <a:endParaRPr lang="pl-PL" sz="1000" dirty="0">
                        <a:solidFill>
                          <a:srgbClr val="000000"/>
                        </a:solidFill>
                        <a:effectLst/>
                        <a:latin typeface="Times New Roman"/>
                        <a:ea typeface="Times New Roman"/>
                      </a:endParaRPr>
                    </a:p>
                  </a:txBody>
                  <a:tcPr marL="36971" marR="36971" marT="0" marB="0">
                    <a:solidFill>
                      <a:schemeClr val="accent3">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3"/>
                  </a:ext>
                </a:extLst>
              </a:tr>
              <a:tr h="207640">
                <a:tc>
                  <a:txBody>
                    <a:bodyPr/>
                    <a:lstStyle/>
                    <a:p>
                      <a:pPr>
                        <a:spcAft>
                          <a:spcPts val="0"/>
                        </a:spcAft>
                      </a:pPr>
                      <a:r>
                        <a:rPr lang="pl-PL" sz="1000" dirty="0">
                          <a:effectLst/>
                        </a:rPr>
                        <a:t>I.1.</a:t>
                      </a:r>
                      <a:endParaRPr lang="pl-PL" sz="1000" dirty="0">
                        <a:solidFill>
                          <a:srgbClr val="000000"/>
                        </a:solidFill>
                        <a:effectLst/>
                        <a:latin typeface="Times New Roman"/>
                        <a:ea typeface="Times New Roman"/>
                      </a:endParaRPr>
                    </a:p>
                  </a:txBody>
                  <a:tcPr marL="36971" marR="36971" marT="0" marB="0">
                    <a:solidFill>
                      <a:schemeClr val="tx1"/>
                    </a:solidFill>
                  </a:tcPr>
                </a:tc>
                <a:tc gridSpan="7">
                  <a:txBody>
                    <a:bodyPr/>
                    <a:lstStyle/>
                    <a:p>
                      <a:pPr>
                        <a:spcAft>
                          <a:spcPts val="0"/>
                        </a:spcAft>
                      </a:pPr>
                      <a:r>
                        <a:rPr lang="pl-PL" sz="1000" dirty="0">
                          <a:effectLst/>
                        </a:rPr>
                        <a:t>np. Działanie 1 Wyjazdy o charakterze historycznym</a:t>
                      </a: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spcAft>
                          <a:spcPts val="0"/>
                        </a:spcAft>
                      </a:pP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4"/>
                  </a:ext>
                </a:extLst>
              </a:tr>
              <a:tr h="324341">
                <a:tc>
                  <a:txBody>
                    <a:bodyPr/>
                    <a:lstStyle/>
                    <a:p>
                      <a:pPr>
                        <a:spcAft>
                          <a:spcPts val="0"/>
                        </a:spcAft>
                      </a:pPr>
                      <a:r>
                        <a:rPr lang="pl-PL" sz="1000">
                          <a:effectLst/>
                        </a:rPr>
                        <a:t>I.1.1.</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dirty="0">
                          <a:effectLst/>
                        </a:rPr>
                        <a:t>Wynajęcie autokaru</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a:effectLst/>
                        </a:rPr>
                        <a:t>usługa</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a:t>
                      </a:r>
                      <a:r>
                        <a:rPr lang="pl-PL" sz="1000" dirty="0">
                          <a:effectLst/>
                        </a:rPr>
                        <a:t> </a:t>
                      </a:r>
                    </a:p>
                    <a:p>
                      <a:pPr algn="ctr">
                        <a:spcAft>
                          <a:spcPts val="0"/>
                        </a:spcAft>
                      </a:pPr>
                      <a:r>
                        <a:rPr lang="pl-PL" sz="1000" dirty="0">
                          <a:effectLst/>
                        </a:rPr>
                        <a:t>(należy wpisać kwotę)</a:t>
                      </a:r>
                      <a:endParaRPr lang="pl-PL" sz="1000" dirty="0">
                        <a:solidFill>
                          <a:srgbClr val="000000"/>
                        </a:solidFill>
                        <a:effectLst/>
                        <a:latin typeface="Times New Roman"/>
                        <a:ea typeface="Times New Roman"/>
                      </a:endParaRPr>
                    </a:p>
                  </a:txBody>
                  <a:tcPr marL="36971" marR="36971" marT="0" marB="0">
                    <a:solidFill>
                      <a:schemeClr val="tx1"/>
                    </a:solidFill>
                  </a:tcPr>
                </a:tc>
                <a:tc gridSpan="2">
                  <a:txBody>
                    <a:bodyPr/>
                    <a:lstStyle/>
                    <a:p>
                      <a:pPr algn="ctr">
                        <a:spcAft>
                          <a:spcPts val="0"/>
                        </a:spcAft>
                      </a:pPr>
                      <a:r>
                        <a:rPr lang="pl-PL" sz="1000" dirty="0">
                          <a:effectLst/>
                        </a:rPr>
                        <a:t>x</a:t>
                      </a:r>
                    </a:p>
                    <a:p>
                      <a:pPr algn="ctr">
                        <a:spcAft>
                          <a:spcPts val="0"/>
                        </a:spcAft>
                      </a:pPr>
                      <a:r>
                        <a:rPr lang="pl-PL" sz="1000" dirty="0">
                          <a:effectLst/>
                        </a:rPr>
                        <a:t>(należy wpisać liczbę)</a:t>
                      </a: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pPr algn="ctr">
                        <a:spcAft>
                          <a:spcPts val="0"/>
                        </a:spcAft>
                      </a:pP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p>
                      <a:pPr algn="ctr">
                        <a:spcAft>
                          <a:spcPts val="0"/>
                        </a:spcAft>
                      </a:pP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05"/>
                  </a:ext>
                </a:extLst>
              </a:tr>
              <a:tr h="343118">
                <a:tc>
                  <a:txBody>
                    <a:bodyPr/>
                    <a:lstStyle/>
                    <a:p>
                      <a:pPr>
                        <a:spcAft>
                          <a:spcPts val="0"/>
                        </a:spcAft>
                      </a:pPr>
                      <a:r>
                        <a:rPr lang="pl-PL" sz="1000">
                          <a:effectLst/>
                        </a:rPr>
                        <a:t>I.1.2.</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dirty="0">
                          <a:effectLst/>
                        </a:rPr>
                        <a:t>Zakup obiadu</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a:effectLst/>
                        </a:rPr>
                        <a:t>obiad</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a:effectLst/>
                        </a:rPr>
                        <a:t>xx </a:t>
                      </a:r>
                    </a:p>
                    <a:p>
                      <a:pPr algn="ctr">
                        <a:spcAft>
                          <a:spcPts val="0"/>
                        </a:spcAft>
                      </a:pPr>
                      <a:r>
                        <a:rPr lang="pl-PL" sz="1000">
                          <a:effectLst/>
                        </a:rPr>
                        <a:t>(należy wpisać kwotę)</a:t>
                      </a:r>
                      <a:endParaRPr lang="pl-PL" sz="1000">
                        <a:solidFill>
                          <a:srgbClr val="000000"/>
                        </a:solidFill>
                        <a:effectLst/>
                        <a:latin typeface="Times New Roman"/>
                        <a:ea typeface="Times New Roman"/>
                      </a:endParaRPr>
                    </a:p>
                  </a:txBody>
                  <a:tcPr marL="36971" marR="36971" marT="0" marB="0">
                    <a:solidFill>
                      <a:schemeClr val="tx1"/>
                    </a:solidFill>
                  </a:tcPr>
                </a:tc>
                <a:tc gridSpan="2">
                  <a:txBody>
                    <a:bodyPr/>
                    <a:lstStyle/>
                    <a:p>
                      <a:pPr algn="ctr">
                        <a:spcAft>
                          <a:spcPts val="0"/>
                        </a:spcAft>
                      </a:pPr>
                      <a:r>
                        <a:rPr lang="pl-PL" sz="1000">
                          <a:effectLst/>
                        </a:rPr>
                        <a:t>xxx</a:t>
                      </a:r>
                    </a:p>
                    <a:p>
                      <a:pPr algn="ctr">
                        <a:spcAft>
                          <a:spcPts val="0"/>
                        </a:spcAft>
                      </a:pPr>
                      <a:r>
                        <a:rPr lang="pl-PL" sz="1000">
                          <a:effectLst/>
                        </a:rPr>
                        <a:t>(należy wpisać liczbę)</a:t>
                      </a:r>
                      <a:endParaRPr lang="pl-PL" sz="1000">
                        <a:solidFill>
                          <a:srgbClr val="000000"/>
                        </a:solidFill>
                        <a:effectLst/>
                        <a:latin typeface="Times New Roman"/>
                        <a:ea typeface="Times New Roman"/>
                      </a:endParaRPr>
                    </a:p>
                  </a:txBody>
                  <a:tcPr marL="36971" marR="36971" marT="0" marB="0">
                    <a:solidFill>
                      <a:schemeClr val="tx1"/>
                    </a:solidFill>
                  </a:tcPr>
                </a:tc>
                <a:tc hMerge="1">
                  <a:txBody>
                    <a:bodyPr/>
                    <a:lstStyle/>
                    <a:p>
                      <a:pPr algn="ctr">
                        <a:spcAft>
                          <a:spcPts val="0"/>
                        </a:spcAft>
                      </a:pP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a:effectLst/>
                        </a:rPr>
                        <a:t>xxxxx</a:t>
                      </a:r>
                    </a:p>
                    <a:p>
                      <a:pPr algn="ctr">
                        <a:spcAft>
                          <a:spcPts val="0"/>
                        </a:spcAft>
                      </a:pPr>
                      <a:r>
                        <a:rPr lang="pl-PL" sz="1000">
                          <a:effectLst/>
                        </a:rPr>
                        <a:t>(należy wpisać wartość)</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06"/>
                  </a:ext>
                </a:extLst>
              </a:tr>
              <a:tr h="228745">
                <a:tc>
                  <a:txBody>
                    <a:bodyPr/>
                    <a:lstStyle/>
                    <a:p>
                      <a:pPr>
                        <a:spcAft>
                          <a:spcPts val="0"/>
                        </a:spcAft>
                      </a:pPr>
                      <a:r>
                        <a:rPr lang="pl-PL" sz="1000" dirty="0">
                          <a:effectLst/>
                        </a:rPr>
                        <a:t>I.2.</a:t>
                      </a:r>
                      <a:endParaRPr lang="pl-PL" sz="1000" dirty="0">
                        <a:solidFill>
                          <a:srgbClr val="000000"/>
                        </a:solidFill>
                        <a:effectLst/>
                        <a:latin typeface="Times New Roman"/>
                        <a:ea typeface="Times New Roman"/>
                      </a:endParaRPr>
                    </a:p>
                  </a:txBody>
                  <a:tcPr marL="36971" marR="36971" marT="0" marB="0">
                    <a:solidFill>
                      <a:schemeClr val="tx1"/>
                    </a:solidFill>
                  </a:tcPr>
                </a:tc>
                <a:tc gridSpan="7">
                  <a:txBody>
                    <a:bodyPr/>
                    <a:lstStyle/>
                    <a:p>
                      <a:pPr>
                        <a:spcAft>
                          <a:spcPts val="0"/>
                        </a:spcAft>
                      </a:pPr>
                      <a:r>
                        <a:rPr lang="pl-PL" sz="1000" dirty="0">
                          <a:effectLst/>
                        </a:rPr>
                        <a:t>Działanie 2 Spotkania dotyczące patriotyzmu</a:t>
                      </a:r>
                    </a:p>
                  </a:txBody>
                  <a:tcPr marL="36971" marR="36971" marT="0" marB="0">
                    <a:solidFill>
                      <a:schemeClr val="tx1"/>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spcAft>
                          <a:spcPts val="0"/>
                        </a:spcAft>
                      </a:pP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7"/>
                  </a:ext>
                </a:extLst>
              </a:tr>
              <a:tr h="457490">
                <a:tc>
                  <a:txBody>
                    <a:bodyPr/>
                    <a:lstStyle/>
                    <a:p>
                      <a:pPr>
                        <a:spcAft>
                          <a:spcPts val="0"/>
                        </a:spcAft>
                      </a:pPr>
                      <a:r>
                        <a:rPr lang="pl-PL" sz="1000">
                          <a:effectLst/>
                        </a:rPr>
                        <a:t>I.2.1.</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a:effectLst/>
                        </a:rPr>
                        <a:t>Prowadzenie spotkań</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a:effectLst/>
                        </a:rPr>
                        <a:t>godzina</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a:effectLst/>
                        </a:rPr>
                        <a:t>xxx</a:t>
                      </a:r>
                    </a:p>
                    <a:p>
                      <a:pPr algn="ctr">
                        <a:spcAft>
                          <a:spcPts val="0"/>
                        </a:spcAft>
                      </a:pPr>
                      <a:r>
                        <a:rPr lang="pl-PL" sz="1000" dirty="0">
                          <a:effectLst/>
                        </a:rPr>
                        <a:t>(należy wpisać kwotę)</a:t>
                      </a:r>
                      <a:endParaRPr lang="pl-PL" sz="1000" dirty="0">
                        <a:solidFill>
                          <a:srgbClr val="000000"/>
                        </a:solidFill>
                        <a:effectLst/>
                        <a:latin typeface="Times New Roman"/>
                        <a:ea typeface="Times New Roman"/>
                      </a:endParaRPr>
                    </a:p>
                  </a:txBody>
                  <a:tcPr marL="36971" marR="36971" marT="0" marB="0">
                    <a:solidFill>
                      <a:schemeClr val="tx1"/>
                    </a:solidFill>
                  </a:tcPr>
                </a:tc>
                <a:tc gridSpan="2">
                  <a:txBody>
                    <a:bodyPr/>
                    <a:lstStyle/>
                    <a:p>
                      <a:pPr algn="ctr">
                        <a:spcAft>
                          <a:spcPts val="0"/>
                        </a:spcAft>
                      </a:pPr>
                      <a:r>
                        <a:rPr lang="pl-PL" sz="1000" dirty="0">
                          <a:effectLst/>
                        </a:rPr>
                        <a:t>xx</a:t>
                      </a:r>
                    </a:p>
                    <a:p>
                      <a:pPr algn="ctr">
                        <a:spcAft>
                          <a:spcPts val="0"/>
                        </a:spcAft>
                      </a:pPr>
                      <a:r>
                        <a:rPr lang="pl-PL" sz="1000" dirty="0">
                          <a:effectLst/>
                        </a:rPr>
                        <a:t>(należy wpisać liczbę)</a:t>
                      </a:r>
                    </a:p>
                    <a:p>
                      <a:pPr algn="ctr">
                        <a:spcAft>
                          <a:spcPts val="0"/>
                        </a:spcAft>
                      </a:pPr>
                      <a:r>
                        <a:rPr lang="pl-PL" sz="1000" dirty="0">
                          <a:effectLst/>
                        </a:rPr>
                        <a:t> </a:t>
                      </a: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pPr algn="ctr">
                        <a:spcAft>
                          <a:spcPts val="0"/>
                        </a:spcAft>
                      </a:pP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08"/>
                  </a:ext>
                </a:extLst>
              </a:tr>
              <a:tr h="343118">
                <a:tc>
                  <a:txBody>
                    <a:bodyPr/>
                    <a:lstStyle/>
                    <a:p>
                      <a:pPr>
                        <a:spcAft>
                          <a:spcPts val="0"/>
                        </a:spcAft>
                      </a:pPr>
                      <a:r>
                        <a:rPr lang="pl-PL" sz="1000">
                          <a:effectLst/>
                        </a:rPr>
                        <a:t>I.2.2.</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a:effectLst/>
                        </a:rPr>
                        <a:t>Zakup materiałów</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a:effectLst/>
                        </a:rPr>
                        <a:t>zestaw/na osobę</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a:effectLst/>
                        </a:rPr>
                        <a:t>xxx</a:t>
                      </a:r>
                    </a:p>
                    <a:p>
                      <a:pPr algn="ctr">
                        <a:spcAft>
                          <a:spcPts val="0"/>
                        </a:spcAft>
                      </a:pPr>
                      <a:r>
                        <a:rPr lang="pl-PL" sz="1000" dirty="0">
                          <a:effectLst/>
                        </a:rPr>
                        <a:t>(należy wpisać kwotę)</a:t>
                      </a:r>
                      <a:endParaRPr lang="pl-PL" sz="1000" dirty="0">
                        <a:solidFill>
                          <a:srgbClr val="000000"/>
                        </a:solidFill>
                        <a:effectLst/>
                        <a:latin typeface="Times New Roman"/>
                        <a:ea typeface="Times New Roman"/>
                      </a:endParaRPr>
                    </a:p>
                  </a:txBody>
                  <a:tcPr marL="36971" marR="36971" marT="0" marB="0">
                    <a:solidFill>
                      <a:schemeClr val="tx1"/>
                    </a:solidFill>
                  </a:tcPr>
                </a:tc>
                <a:tc gridSpan="2">
                  <a:txBody>
                    <a:bodyPr/>
                    <a:lstStyle/>
                    <a:p>
                      <a:pPr algn="ctr">
                        <a:spcAft>
                          <a:spcPts val="0"/>
                        </a:spcAft>
                      </a:pPr>
                      <a:r>
                        <a:rPr lang="pl-PL" sz="1000">
                          <a:effectLst/>
                        </a:rPr>
                        <a:t>xx</a:t>
                      </a:r>
                    </a:p>
                    <a:p>
                      <a:pPr algn="ctr">
                        <a:spcAft>
                          <a:spcPts val="0"/>
                        </a:spcAft>
                      </a:pPr>
                      <a:r>
                        <a:rPr lang="pl-PL" sz="1000">
                          <a:effectLst/>
                        </a:rPr>
                        <a:t>(należy wpisać liczbę)</a:t>
                      </a:r>
                      <a:endParaRPr lang="pl-PL" sz="1000">
                        <a:solidFill>
                          <a:srgbClr val="000000"/>
                        </a:solidFill>
                        <a:effectLst/>
                        <a:latin typeface="Times New Roman"/>
                        <a:ea typeface="Times New Roman"/>
                      </a:endParaRPr>
                    </a:p>
                  </a:txBody>
                  <a:tcPr marL="36971" marR="36971" marT="0" marB="0">
                    <a:solidFill>
                      <a:schemeClr val="tx1"/>
                    </a:solidFill>
                  </a:tcPr>
                </a:tc>
                <a:tc hMerge="1">
                  <a:txBody>
                    <a:bodyPr/>
                    <a:lstStyle/>
                    <a:p>
                      <a:pPr algn="ctr">
                        <a:spcAft>
                          <a:spcPts val="0"/>
                        </a:spcAft>
                      </a:pP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a:effectLst/>
                        </a:rPr>
                        <a:t>xxxxx</a:t>
                      </a:r>
                    </a:p>
                    <a:p>
                      <a:pPr algn="ctr">
                        <a:spcAft>
                          <a:spcPts val="0"/>
                        </a:spcAft>
                      </a:pPr>
                      <a:r>
                        <a:rPr lang="pl-PL" sz="1000">
                          <a:effectLst/>
                        </a:rPr>
                        <a:t>(należy wpisać wartość)</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09"/>
                  </a:ext>
                </a:extLst>
              </a:tr>
              <a:tr h="169785">
                <a:tc>
                  <a:txBody>
                    <a:bodyPr/>
                    <a:lstStyle/>
                    <a:p>
                      <a:pPr>
                        <a:spcAft>
                          <a:spcPts val="0"/>
                        </a:spcAft>
                      </a:pPr>
                      <a:r>
                        <a:rPr lang="pl-PL" sz="1000" dirty="0">
                          <a:effectLst/>
                        </a:rPr>
                        <a:t>I.3.</a:t>
                      </a:r>
                      <a:endParaRPr lang="pl-PL" sz="1000" dirty="0">
                        <a:solidFill>
                          <a:srgbClr val="000000"/>
                        </a:solidFill>
                        <a:effectLst/>
                        <a:latin typeface="Times New Roman"/>
                        <a:ea typeface="Times New Roman"/>
                      </a:endParaRPr>
                    </a:p>
                  </a:txBody>
                  <a:tcPr marL="36971" marR="36971" marT="0" marB="0">
                    <a:solidFill>
                      <a:schemeClr val="tx1"/>
                    </a:solidFill>
                  </a:tcPr>
                </a:tc>
                <a:tc gridSpan="7">
                  <a:txBody>
                    <a:bodyPr/>
                    <a:lstStyle/>
                    <a:p>
                      <a:pPr>
                        <a:spcAft>
                          <a:spcPts val="0"/>
                        </a:spcAft>
                      </a:pPr>
                      <a:r>
                        <a:rPr lang="pl-PL" sz="1000" dirty="0">
                          <a:effectLst/>
                        </a:rPr>
                        <a:t>Działanie 3 Wspólne obchodzenie świąt narodowych</a:t>
                      </a: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spcAft>
                          <a:spcPts val="0"/>
                        </a:spcAft>
                      </a:pP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10"/>
                  </a:ext>
                </a:extLst>
              </a:tr>
              <a:tr h="343118">
                <a:tc>
                  <a:txBody>
                    <a:bodyPr/>
                    <a:lstStyle/>
                    <a:p>
                      <a:pPr>
                        <a:spcAft>
                          <a:spcPts val="0"/>
                        </a:spcAft>
                      </a:pPr>
                      <a:r>
                        <a:rPr lang="pl-PL" sz="1000">
                          <a:effectLst/>
                        </a:rPr>
                        <a:t>I.3.1.</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a:effectLst/>
                        </a:rPr>
                        <a:t>Prowadzenie wydarzenia</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a:effectLst/>
                        </a:rPr>
                        <a:t>wydarzenie</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a:effectLst/>
                        </a:rPr>
                        <a:t>xxx</a:t>
                      </a:r>
                    </a:p>
                    <a:p>
                      <a:pPr algn="ctr">
                        <a:spcAft>
                          <a:spcPts val="0"/>
                        </a:spcAft>
                      </a:pPr>
                      <a:r>
                        <a:rPr lang="pl-PL" sz="1000" dirty="0">
                          <a:effectLst/>
                        </a:rPr>
                        <a:t>(należy wpisać kwotę)</a:t>
                      </a:r>
                      <a:endParaRPr lang="pl-PL" sz="1000" dirty="0">
                        <a:solidFill>
                          <a:srgbClr val="000000"/>
                        </a:solidFill>
                        <a:effectLst/>
                        <a:latin typeface="Times New Roman"/>
                        <a:ea typeface="Times New Roman"/>
                      </a:endParaRPr>
                    </a:p>
                  </a:txBody>
                  <a:tcPr marL="36971" marR="36971" marT="0" marB="0">
                    <a:solidFill>
                      <a:schemeClr val="tx1"/>
                    </a:solidFill>
                  </a:tcPr>
                </a:tc>
                <a:tc gridSpan="2">
                  <a:txBody>
                    <a:bodyPr/>
                    <a:lstStyle/>
                    <a:p>
                      <a:pPr algn="ctr">
                        <a:spcAft>
                          <a:spcPts val="0"/>
                        </a:spcAft>
                      </a:pPr>
                      <a:r>
                        <a:rPr lang="pl-PL" sz="1000" dirty="0">
                          <a:effectLst/>
                        </a:rPr>
                        <a:t>x</a:t>
                      </a:r>
                    </a:p>
                    <a:p>
                      <a:pPr algn="ctr">
                        <a:spcAft>
                          <a:spcPts val="0"/>
                        </a:spcAft>
                      </a:pPr>
                      <a:r>
                        <a:rPr lang="pl-PL" sz="1000" dirty="0">
                          <a:effectLst/>
                        </a:rPr>
                        <a:t>(należy wpisać liczbę)</a:t>
                      </a: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pPr algn="ctr">
                        <a:spcAft>
                          <a:spcPts val="0"/>
                        </a:spcAft>
                      </a:pP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11"/>
                  </a:ext>
                </a:extLst>
              </a:tr>
              <a:tr h="457490">
                <a:tc>
                  <a:txBody>
                    <a:bodyPr/>
                    <a:lstStyle/>
                    <a:p>
                      <a:pPr>
                        <a:spcAft>
                          <a:spcPts val="0"/>
                        </a:spcAft>
                      </a:pPr>
                      <a:r>
                        <a:rPr lang="pl-PL" sz="1000">
                          <a:effectLst/>
                        </a:rPr>
                        <a:t>I.3.2.</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a:effectLst/>
                        </a:rPr>
                        <a:t>Zakup materiałów</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a:effectLst/>
                        </a:rPr>
                        <a:t>wydarzenie</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a:effectLst/>
                        </a:rPr>
                        <a:t>xxx</a:t>
                      </a:r>
                    </a:p>
                    <a:p>
                      <a:pPr algn="ctr">
                        <a:spcAft>
                          <a:spcPts val="0"/>
                        </a:spcAft>
                      </a:pPr>
                      <a:r>
                        <a:rPr lang="pl-PL" sz="1000">
                          <a:effectLst/>
                        </a:rPr>
                        <a:t>(należy wpisać kwotę)</a:t>
                      </a:r>
                      <a:endParaRPr lang="pl-PL" sz="1000">
                        <a:solidFill>
                          <a:srgbClr val="000000"/>
                        </a:solidFill>
                        <a:effectLst/>
                        <a:latin typeface="Times New Roman"/>
                        <a:ea typeface="Times New Roman"/>
                      </a:endParaRPr>
                    </a:p>
                  </a:txBody>
                  <a:tcPr marL="36971" marR="36971" marT="0" marB="0">
                    <a:solidFill>
                      <a:schemeClr val="tx1"/>
                    </a:solidFill>
                  </a:tcPr>
                </a:tc>
                <a:tc gridSpan="2">
                  <a:txBody>
                    <a:bodyPr/>
                    <a:lstStyle/>
                    <a:p>
                      <a:pPr algn="ctr">
                        <a:spcAft>
                          <a:spcPts val="0"/>
                        </a:spcAft>
                      </a:pPr>
                      <a:r>
                        <a:rPr lang="pl-PL" sz="1000">
                          <a:effectLst/>
                        </a:rPr>
                        <a:t>x</a:t>
                      </a:r>
                    </a:p>
                    <a:p>
                      <a:pPr algn="ctr">
                        <a:spcAft>
                          <a:spcPts val="0"/>
                        </a:spcAft>
                      </a:pPr>
                      <a:r>
                        <a:rPr lang="pl-PL" sz="1000">
                          <a:effectLst/>
                        </a:rPr>
                        <a:t>(należy wpisać liczbę)</a:t>
                      </a:r>
                      <a:endParaRPr lang="pl-PL" sz="1000">
                        <a:solidFill>
                          <a:srgbClr val="000000"/>
                        </a:solidFill>
                        <a:effectLst/>
                        <a:latin typeface="Times New Roman"/>
                        <a:ea typeface="Times New Roman"/>
                      </a:endParaRPr>
                    </a:p>
                  </a:txBody>
                  <a:tcPr marL="36971" marR="36971" marT="0" marB="0">
                    <a:solidFill>
                      <a:schemeClr val="tx1"/>
                    </a:solidFill>
                  </a:tcPr>
                </a:tc>
                <a:tc hMerge="1">
                  <a:txBody>
                    <a:bodyPr/>
                    <a:lstStyle/>
                    <a:p>
                      <a:pPr algn="ctr">
                        <a:spcAft>
                          <a:spcPts val="0"/>
                        </a:spcAft>
                      </a:pP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a:t>
                      </a:r>
                      <a:endParaRPr lang="pl-PL" sz="1000" dirty="0">
                        <a:effectLst/>
                      </a:endParaRPr>
                    </a:p>
                    <a:p>
                      <a:pPr algn="ctr">
                        <a:spcAft>
                          <a:spcPts val="0"/>
                        </a:spcAft>
                      </a:pPr>
                      <a:r>
                        <a:rPr lang="pl-PL" sz="1000" dirty="0">
                          <a:effectLst/>
                        </a:rPr>
                        <a:t>(należy wpisać wartość)</a:t>
                      </a:r>
                    </a:p>
                    <a:p>
                      <a:pPr algn="ctr">
                        <a:spcAft>
                          <a:spcPts val="0"/>
                        </a:spcAft>
                      </a:pPr>
                      <a:r>
                        <a:rPr lang="pl-PL" sz="1000" dirty="0">
                          <a:effectLst/>
                        </a:rPr>
                        <a:t> </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12"/>
                  </a:ext>
                </a:extLst>
              </a:tr>
              <a:tr h="343118">
                <a:tc gridSpan="6">
                  <a:txBody>
                    <a:bodyPr/>
                    <a:lstStyle/>
                    <a:p>
                      <a:pPr>
                        <a:spcAft>
                          <a:spcPts val="0"/>
                        </a:spcAft>
                      </a:pPr>
                      <a:r>
                        <a:rPr lang="pl-PL" sz="1000" dirty="0">
                          <a:effectLst/>
                        </a:rPr>
                        <a:t>Suma kosztów realizacji zadania</a:t>
                      </a:r>
                    </a:p>
                    <a:p>
                      <a:pPr>
                        <a:spcAft>
                          <a:spcPts val="0"/>
                        </a:spcAft>
                      </a:pPr>
                      <a:r>
                        <a:rPr lang="pl-PL" sz="1000" dirty="0">
                          <a:effectLst/>
                        </a:rPr>
                        <a:t> </a:t>
                      </a:r>
                      <a:endParaRPr lang="pl-PL" sz="1000" dirty="0">
                        <a:solidFill>
                          <a:srgbClr val="000000"/>
                        </a:solidFill>
                        <a:effectLst/>
                        <a:latin typeface="Times New Roman"/>
                        <a:ea typeface="Times New Roman"/>
                      </a:endParaRPr>
                    </a:p>
                  </a:txBody>
                  <a:tcPr marL="36971" marR="36971" marT="0" marB="0">
                    <a:solidFill>
                      <a:schemeClr val="accent3">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13"/>
                  </a:ext>
                </a:extLst>
              </a:tr>
              <a:tr h="124629">
                <a:tc>
                  <a:txBody>
                    <a:bodyPr/>
                    <a:lstStyle/>
                    <a:p>
                      <a:pPr>
                        <a:spcAft>
                          <a:spcPts val="0"/>
                        </a:spcAft>
                      </a:pPr>
                      <a:r>
                        <a:rPr lang="pl-PL" sz="1000" dirty="0">
                          <a:effectLst/>
                        </a:rPr>
                        <a:t>II.</a:t>
                      </a:r>
                      <a:endParaRPr lang="pl-PL" sz="1000" dirty="0">
                        <a:solidFill>
                          <a:srgbClr val="000000"/>
                        </a:solidFill>
                        <a:effectLst/>
                        <a:latin typeface="Times New Roman"/>
                        <a:ea typeface="Times New Roman"/>
                      </a:endParaRPr>
                    </a:p>
                  </a:txBody>
                  <a:tcPr marL="36971" marR="36971" marT="0" marB="0">
                    <a:solidFill>
                      <a:schemeClr val="accent3">
                        <a:lumMod val="40000"/>
                        <a:lumOff val="60000"/>
                      </a:schemeClr>
                    </a:solidFill>
                  </a:tcPr>
                </a:tc>
                <a:tc gridSpan="7">
                  <a:txBody>
                    <a:bodyPr/>
                    <a:lstStyle/>
                    <a:p>
                      <a:pPr>
                        <a:spcAft>
                          <a:spcPts val="0"/>
                        </a:spcAft>
                      </a:pPr>
                      <a:r>
                        <a:rPr lang="pl-PL" sz="1000" dirty="0">
                          <a:effectLst/>
                        </a:rPr>
                        <a:t>Koszty administracyjne</a:t>
                      </a:r>
                      <a:endParaRPr lang="pl-PL" sz="1000" dirty="0">
                        <a:solidFill>
                          <a:srgbClr val="000000"/>
                        </a:solidFill>
                        <a:effectLst/>
                        <a:latin typeface="Times New Roman"/>
                        <a:ea typeface="Times New Roman"/>
                      </a:endParaRPr>
                    </a:p>
                  </a:txBody>
                  <a:tcPr marL="36971" marR="36971" marT="0" marB="0">
                    <a:solidFill>
                      <a:schemeClr val="accent3">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14"/>
                  </a:ext>
                </a:extLst>
              </a:tr>
              <a:tr h="343118">
                <a:tc>
                  <a:txBody>
                    <a:bodyPr/>
                    <a:lstStyle/>
                    <a:p>
                      <a:pPr>
                        <a:spcAft>
                          <a:spcPts val="0"/>
                        </a:spcAft>
                      </a:pPr>
                      <a:r>
                        <a:rPr lang="pl-PL" sz="1000" dirty="0">
                          <a:effectLst/>
                        </a:rPr>
                        <a:t>II.1.</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dirty="0">
                          <a:effectLst/>
                        </a:rPr>
                        <a:t>Obsługa księgowa</a:t>
                      </a:r>
                    </a:p>
                    <a:p>
                      <a:pPr>
                        <a:spcAft>
                          <a:spcPts val="0"/>
                        </a:spcAft>
                      </a:pPr>
                      <a:r>
                        <a:rPr lang="pl-PL" sz="1000" dirty="0">
                          <a:effectLst/>
                        </a:rPr>
                        <a:t> </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a:effectLst/>
                        </a:rPr>
                        <a:t>godzina</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a:effectLst/>
                        </a:rPr>
                        <a:t>xx</a:t>
                      </a:r>
                    </a:p>
                    <a:p>
                      <a:pPr algn="ctr">
                        <a:spcAft>
                          <a:spcPts val="0"/>
                        </a:spcAft>
                      </a:pPr>
                      <a:r>
                        <a:rPr lang="pl-PL" sz="1000" dirty="0">
                          <a:effectLst/>
                        </a:rPr>
                        <a:t>(należy wpisać kwotę)</a:t>
                      </a:r>
                      <a:endParaRPr lang="pl-PL" sz="1000" dirty="0">
                        <a:solidFill>
                          <a:srgbClr val="000000"/>
                        </a:solidFill>
                        <a:effectLst/>
                        <a:latin typeface="Times New Roman"/>
                        <a:ea typeface="Times New Roman"/>
                      </a:endParaRPr>
                    </a:p>
                  </a:txBody>
                  <a:tcPr marL="36971" marR="36971" marT="0" marB="0">
                    <a:solidFill>
                      <a:schemeClr val="tx1"/>
                    </a:solidFill>
                  </a:tcPr>
                </a:tc>
                <a:tc gridSpan="2">
                  <a:txBody>
                    <a:bodyPr/>
                    <a:lstStyle/>
                    <a:p>
                      <a:pPr algn="ctr">
                        <a:spcAft>
                          <a:spcPts val="0"/>
                        </a:spcAft>
                      </a:pPr>
                      <a:r>
                        <a:rPr lang="pl-PL" sz="1000" dirty="0">
                          <a:effectLst/>
                        </a:rPr>
                        <a:t>xx</a:t>
                      </a:r>
                    </a:p>
                    <a:p>
                      <a:pPr algn="ctr">
                        <a:spcAft>
                          <a:spcPts val="0"/>
                        </a:spcAft>
                      </a:pPr>
                      <a:r>
                        <a:rPr lang="pl-PL" sz="1000" dirty="0">
                          <a:effectLst/>
                        </a:rPr>
                        <a:t>(należy wpisać liczbę)</a:t>
                      </a: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pPr algn="ctr">
                        <a:spcAft>
                          <a:spcPts val="0"/>
                        </a:spcAft>
                      </a:pP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15"/>
                  </a:ext>
                </a:extLst>
              </a:tr>
              <a:tr h="465756">
                <a:tc>
                  <a:txBody>
                    <a:bodyPr/>
                    <a:lstStyle/>
                    <a:p>
                      <a:pPr>
                        <a:spcAft>
                          <a:spcPts val="0"/>
                        </a:spcAft>
                      </a:pPr>
                      <a:r>
                        <a:rPr lang="pl-PL" sz="1000">
                          <a:effectLst/>
                        </a:rPr>
                        <a:t>II.2.</a:t>
                      </a:r>
                      <a:endParaRPr lang="pl-PL" sz="100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dirty="0">
                          <a:effectLst/>
                        </a:rPr>
                        <a:t>Koordynacja projektu</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spcAft>
                          <a:spcPts val="0"/>
                        </a:spcAft>
                      </a:pPr>
                      <a:r>
                        <a:rPr lang="pl-PL" sz="1000" dirty="0">
                          <a:effectLst/>
                        </a:rPr>
                        <a:t>godzina</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a:effectLst/>
                        </a:rPr>
                        <a:t>xx</a:t>
                      </a:r>
                    </a:p>
                    <a:p>
                      <a:pPr algn="ctr">
                        <a:spcAft>
                          <a:spcPts val="0"/>
                        </a:spcAft>
                      </a:pPr>
                      <a:r>
                        <a:rPr lang="pl-PL" sz="1000" dirty="0">
                          <a:effectLst/>
                        </a:rPr>
                        <a:t>(należy wpisać kwotę)</a:t>
                      </a:r>
                      <a:endParaRPr lang="pl-PL" sz="1000" dirty="0">
                        <a:solidFill>
                          <a:srgbClr val="000000"/>
                        </a:solidFill>
                        <a:effectLst/>
                        <a:latin typeface="Times New Roman"/>
                        <a:ea typeface="Times New Roman"/>
                      </a:endParaRPr>
                    </a:p>
                  </a:txBody>
                  <a:tcPr marL="36971" marR="36971" marT="0" marB="0">
                    <a:solidFill>
                      <a:schemeClr val="tx1"/>
                    </a:solidFill>
                  </a:tcPr>
                </a:tc>
                <a:tc gridSpan="2">
                  <a:txBody>
                    <a:bodyPr/>
                    <a:lstStyle/>
                    <a:p>
                      <a:pPr algn="ctr">
                        <a:spcAft>
                          <a:spcPts val="0"/>
                        </a:spcAft>
                      </a:pPr>
                      <a:r>
                        <a:rPr lang="pl-PL" sz="1000" dirty="0">
                          <a:effectLst/>
                        </a:rPr>
                        <a:t>xx</a:t>
                      </a:r>
                    </a:p>
                    <a:p>
                      <a:pPr algn="ctr">
                        <a:spcAft>
                          <a:spcPts val="0"/>
                        </a:spcAft>
                      </a:pPr>
                      <a:r>
                        <a:rPr lang="pl-PL" sz="1000" dirty="0">
                          <a:effectLst/>
                        </a:rPr>
                        <a:t>(należy wpisać liczbę)</a:t>
                      </a:r>
                      <a:endParaRPr lang="pl-PL" sz="1000" dirty="0">
                        <a:solidFill>
                          <a:srgbClr val="000000"/>
                        </a:solidFill>
                        <a:effectLst/>
                        <a:latin typeface="Times New Roman"/>
                        <a:ea typeface="Times New Roman"/>
                      </a:endParaRPr>
                    </a:p>
                  </a:txBody>
                  <a:tcPr marL="36971" marR="36971" marT="0" marB="0">
                    <a:solidFill>
                      <a:schemeClr val="tx1"/>
                    </a:solidFill>
                  </a:tcPr>
                </a:tc>
                <a:tc hMerge="1">
                  <a:txBody>
                    <a:bodyPr/>
                    <a:lstStyle/>
                    <a:p>
                      <a:pPr algn="ctr">
                        <a:spcAft>
                          <a:spcPts val="0"/>
                        </a:spcAft>
                      </a:pP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16"/>
                  </a:ext>
                </a:extLst>
              </a:tr>
              <a:tr h="315157">
                <a:tc gridSpan="6">
                  <a:txBody>
                    <a:bodyPr/>
                    <a:lstStyle/>
                    <a:p>
                      <a:pPr>
                        <a:spcAft>
                          <a:spcPts val="0"/>
                        </a:spcAft>
                      </a:pPr>
                      <a:r>
                        <a:rPr lang="pl-PL" sz="1000" dirty="0">
                          <a:effectLst/>
                        </a:rPr>
                        <a:t>Suma kosztów administracyjnych</a:t>
                      </a:r>
                    </a:p>
                    <a:p>
                      <a:pPr>
                        <a:spcAft>
                          <a:spcPts val="0"/>
                        </a:spcAft>
                      </a:pPr>
                      <a:r>
                        <a:rPr lang="pl-PL" sz="1000" dirty="0">
                          <a:effectLst/>
                        </a:rPr>
                        <a:t> </a:t>
                      </a:r>
                      <a:endParaRPr lang="pl-PL" sz="1000" dirty="0">
                        <a:solidFill>
                          <a:srgbClr val="000000"/>
                        </a:solidFill>
                        <a:effectLst/>
                        <a:latin typeface="Times New Roman"/>
                        <a:ea typeface="Times New Roman"/>
                      </a:endParaRPr>
                    </a:p>
                  </a:txBody>
                  <a:tcPr marL="36971" marR="36971" marT="0" marB="0">
                    <a:solidFill>
                      <a:schemeClr val="accent3">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spcAft>
                          <a:spcPts val="0"/>
                        </a:spcAft>
                      </a:pPr>
                      <a:r>
                        <a:rPr lang="pl-PL" sz="1000" dirty="0" err="1">
                          <a:effectLst/>
                        </a:rPr>
                        <a:t>xxxx</a:t>
                      </a:r>
                      <a:endParaRPr lang="pl-PL" sz="1000" dirty="0">
                        <a:effectLst/>
                      </a:endParaRPr>
                    </a:p>
                    <a:p>
                      <a:pPr algn="ctr">
                        <a:spcAft>
                          <a:spcPts val="0"/>
                        </a:spcAft>
                      </a:pPr>
                      <a:r>
                        <a:rPr lang="pl-PL" sz="1000" dirty="0">
                          <a:effectLst/>
                        </a:rPr>
                        <a:t>(należy wpisać wartość) </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p>
                      <a:pPr algn="ctr">
                        <a:spcAft>
                          <a:spcPts val="0"/>
                        </a:spcAft>
                      </a:pP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17"/>
                  </a:ext>
                </a:extLst>
              </a:tr>
              <a:tr h="294431">
                <a:tc gridSpan="6">
                  <a:txBody>
                    <a:bodyPr/>
                    <a:lstStyle/>
                    <a:p>
                      <a:pPr>
                        <a:spcAft>
                          <a:spcPts val="0"/>
                        </a:spcAft>
                      </a:pPr>
                      <a:r>
                        <a:rPr lang="pl-PL" sz="1000" dirty="0">
                          <a:effectLst/>
                        </a:rPr>
                        <a:t>Suma wszystkich kosztów realizacji zadania</a:t>
                      </a:r>
                    </a:p>
                    <a:p>
                      <a:pPr>
                        <a:spcAft>
                          <a:spcPts val="0"/>
                        </a:spcAft>
                      </a:pPr>
                      <a:r>
                        <a:rPr lang="pl-PL" sz="1000" dirty="0">
                          <a:effectLst/>
                        </a:rPr>
                        <a:t> </a:t>
                      </a:r>
                      <a:endParaRPr lang="pl-PL" sz="1000" dirty="0">
                        <a:solidFill>
                          <a:srgbClr val="000000"/>
                        </a:solidFill>
                        <a:effectLst/>
                        <a:latin typeface="Times New Roman"/>
                        <a:ea typeface="Times New Roman"/>
                      </a:endParaRPr>
                    </a:p>
                  </a:txBody>
                  <a:tcPr marL="36971" marR="36971" marT="0" marB="0">
                    <a:solidFill>
                      <a:schemeClr val="accent3">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spcAft>
                          <a:spcPts val="0"/>
                        </a:spcAft>
                      </a:pPr>
                      <a:r>
                        <a:rPr lang="pl-PL" sz="1000" dirty="0" err="1">
                          <a:effectLst/>
                        </a:rPr>
                        <a:t>xxxxx</a:t>
                      </a:r>
                      <a:r>
                        <a:rPr lang="pl-PL" sz="1000" dirty="0">
                          <a:effectLst/>
                        </a:rPr>
                        <a:t> </a:t>
                      </a: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tc>
                  <a:txBody>
                    <a:bodyPr/>
                    <a:lstStyle/>
                    <a:p>
                      <a:pPr algn="ctr">
                        <a:spcAft>
                          <a:spcPts val="0"/>
                        </a:spcAft>
                      </a:pPr>
                      <a:r>
                        <a:rPr lang="pl-PL" sz="1000" dirty="0" err="1">
                          <a:effectLst/>
                        </a:rPr>
                        <a:t>xxxxx</a:t>
                      </a:r>
                      <a:endParaRPr lang="pl-PL" sz="1000" dirty="0">
                        <a:effectLst/>
                      </a:endParaRPr>
                    </a:p>
                    <a:p>
                      <a:pPr algn="ctr">
                        <a:spcAft>
                          <a:spcPts val="0"/>
                        </a:spcAft>
                      </a:pPr>
                      <a:r>
                        <a:rPr lang="pl-PL" sz="1000" dirty="0">
                          <a:effectLst/>
                        </a:rPr>
                        <a:t>(należy wpisać wartość)</a:t>
                      </a:r>
                      <a:endParaRPr lang="pl-PL" sz="1000" dirty="0">
                        <a:solidFill>
                          <a:srgbClr val="000000"/>
                        </a:solidFill>
                        <a:effectLst/>
                        <a:latin typeface="Times New Roman"/>
                        <a:ea typeface="Times New Roman"/>
                      </a:endParaRPr>
                    </a:p>
                  </a:txBody>
                  <a:tcPr marL="36971" marR="36971" marT="0" marB="0">
                    <a:solidFill>
                      <a:schemeClr val="tx1"/>
                    </a:solidFill>
                  </a:tcPr>
                </a:tc>
                <a:extLst>
                  <a:ext uri="{0D108BD9-81ED-4DB2-BD59-A6C34878D82A}">
                    <a16:rowId xmlns="" xmlns:a16="http://schemas.microsoft.com/office/drawing/2014/main" val="10018"/>
                  </a:ext>
                </a:extLst>
              </a:tr>
            </a:tbl>
          </a:graphicData>
        </a:graphic>
      </p:graphicFrame>
    </p:spTree>
    <p:extLst>
      <p:ext uri="{BB962C8B-B14F-4D97-AF65-F5344CB8AC3E}">
        <p14:creationId xmlns:p14="http://schemas.microsoft.com/office/powerpoint/2010/main" val="1268030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3934149211"/>
              </p:ext>
            </p:extLst>
          </p:nvPr>
        </p:nvGraphicFramePr>
        <p:xfrm>
          <a:off x="179512" y="476672"/>
          <a:ext cx="8856983" cy="2593464"/>
        </p:xfrm>
        <a:graphic>
          <a:graphicData uri="http://schemas.openxmlformats.org/drawingml/2006/table">
            <a:tbl>
              <a:tblPr firstRow="1" firstCol="1" bandRow="1" bandCol="1">
                <a:tableStyleId>{D7AC3CCA-C797-4891-BE02-D94E43425B78}</a:tableStyleId>
              </a:tblPr>
              <a:tblGrid>
                <a:gridCol w="1334129">
                  <a:extLst>
                    <a:ext uri="{9D8B030D-6E8A-4147-A177-3AD203B41FA5}">
                      <a16:colId xmlns="" xmlns:a16="http://schemas.microsoft.com/office/drawing/2014/main" val="20000"/>
                    </a:ext>
                  </a:extLst>
                </a:gridCol>
                <a:gridCol w="4114006">
                  <a:extLst>
                    <a:ext uri="{9D8B030D-6E8A-4147-A177-3AD203B41FA5}">
                      <a16:colId xmlns="" xmlns:a16="http://schemas.microsoft.com/office/drawing/2014/main" val="20001"/>
                    </a:ext>
                  </a:extLst>
                </a:gridCol>
                <a:gridCol w="1872740">
                  <a:extLst>
                    <a:ext uri="{9D8B030D-6E8A-4147-A177-3AD203B41FA5}">
                      <a16:colId xmlns="" xmlns:a16="http://schemas.microsoft.com/office/drawing/2014/main" val="20002"/>
                    </a:ext>
                  </a:extLst>
                </a:gridCol>
                <a:gridCol w="1536108">
                  <a:extLst>
                    <a:ext uri="{9D8B030D-6E8A-4147-A177-3AD203B41FA5}">
                      <a16:colId xmlns="" xmlns:a16="http://schemas.microsoft.com/office/drawing/2014/main" val="20003"/>
                    </a:ext>
                  </a:extLst>
                </a:gridCol>
              </a:tblGrid>
              <a:tr h="216024">
                <a:tc gridSpan="4">
                  <a:txBody>
                    <a:bodyPr/>
                    <a:lstStyle/>
                    <a:p>
                      <a:pPr>
                        <a:spcAft>
                          <a:spcPts val="0"/>
                        </a:spcAft>
                      </a:pPr>
                      <a:r>
                        <a:rPr lang="pl-PL" sz="1200" dirty="0">
                          <a:effectLst/>
                        </a:rPr>
                        <a:t>V.B Źródła finansowania kosztów realizacji zadania</a:t>
                      </a:r>
                      <a:endParaRPr lang="pl-PL" sz="1800" dirty="0">
                        <a:effectLst/>
                      </a:endParaRPr>
                    </a:p>
                  </a:txBody>
                  <a:tcPr marL="68580" marR="68580" marT="0" marB="0">
                    <a:solidFill>
                      <a:schemeClr val="accent3">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163218">
                <a:tc>
                  <a:txBody>
                    <a:bodyPr/>
                    <a:lstStyle/>
                    <a:p>
                      <a:pPr algn="ctr">
                        <a:spcAft>
                          <a:spcPts val="0"/>
                        </a:spcAft>
                      </a:pPr>
                      <a:r>
                        <a:rPr lang="pl-PL" sz="1200">
                          <a:effectLst/>
                        </a:rPr>
                        <a:t>Lp.</a:t>
                      </a:r>
                      <a:endParaRPr lang="pl-PL" sz="180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l-PL" sz="1200">
                          <a:effectLst/>
                        </a:rPr>
                        <a:t>Źródło finansowania kosztów realizacji zadania</a:t>
                      </a:r>
                      <a:endParaRPr lang="pl-PL" sz="180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l-PL" sz="1200">
                          <a:effectLst/>
                        </a:rPr>
                        <a:t>Wartość PLN, np.:</a:t>
                      </a:r>
                      <a:endParaRPr lang="pl-PL" sz="180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l-PL" sz="1200" dirty="0">
                          <a:effectLst/>
                        </a:rPr>
                        <a:t>Udział (%) np.:</a:t>
                      </a:r>
                      <a:endParaRPr lang="pl-PL" sz="1800" dirty="0">
                        <a:solidFill>
                          <a:srgbClr val="000000"/>
                        </a:solidFill>
                        <a:effectLst/>
                        <a:latin typeface="Times New Roman"/>
                        <a:ea typeface="Times New Roman"/>
                      </a:endParaRPr>
                    </a:p>
                  </a:txBody>
                  <a:tcPr marL="68580" marR="68580" marT="0" marB="0">
                    <a:solidFill>
                      <a:schemeClr val="accent3">
                        <a:lumMod val="40000"/>
                        <a:lumOff val="60000"/>
                      </a:schemeClr>
                    </a:solidFill>
                  </a:tcPr>
                </a:tc>
                <a:extLst>
                  <a:ext uri="{0D108BD9-81ED-4DB2-BD59-A6C34878D82A}">
                    <a16:rowId xmlns="" xmlns:a16="http://schemas.microsoft.com/office/drawing/2014/main" val="10001"/>
                  </a:ext>
                </a:extLst>
              </a:tr>
              <a:tr h="326436">
                <a:tc>
                  <a:txBody>
                    <a:bodyPr/>
                    <a:lstStyle/>
                    <a:p>
                      <a:pPr algn="ctr">
                        <a:spcAft>
                          <a:spcPts val="0"/>
                        </a:spcAft>
                      </a:pPr>
                      <a:r>
                        <a:rPr lang="pl-PL" sz="1200">
                          <a:effectLst/>
                        </a:rPr>
                        <a:t>1.</a:t>
                      </a:r>
                      <a:endParaRPr lang="pl-PL" sz="180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spcAft>
                          <a:spcPts val="0"/>
                        </a:spcAft>
                      </a:pPr>
                      <a:r>
                        <a:rPr lang="pl-PL" sz="1200" dirty="0">
                          <a:effectLst/>
                        </a:rPr>
                        <a:t>Suma wszystkich kosztów realizacji zadania</a:t>
                      </a:r>
                      <a:endParaRPr lang="pl-PL" sz="1800" dirty="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l-PL" sz="1200">
                          <a:effectLst/>
                        </a:rPr>
                        <a:t>xxxxx</a:t>
                      </a:r>
                      <a:endParaRPr lang="pl-PL" sz="1800">
                        <a:effectLst/>
                      </a:endParaRPr>
                    </a:p>
                    <a:p>
                      <a:pPr algn="ctr">
                        <a:spcAft>
                          <a:spcPts val="0"/>
                        </a:spcAft>
                      </a:pPr>
                      <a:r>
                        <a:rPr lang="pl-PL" sz="1200">
                          <a:effectLst/>
                        </a:rPr>
                        <a:t> (należy wpisać wartość)</a:t>
                      </a:r>
                      <a:endParaRPr lang="pl-PL" sz="180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200" dirty="0">
                          <a:effectLst/>
                        </a:rPr>
                        <a:t>100 %</a:t>
                      </a:r>
                    </a:p>
                    <a:p>
                      <a:pPr algn="ctr">
                        <a:spcAft>
                          <a:spcPts val="0"/>
                        </a:spcAft>
                      </a:pPr>
                      <a:r>
                        <a:rPr lang="pl-PL" sz="1200" dirty="0">
                          <a:solidFill>
                            <a:srgbClr val="000000"/>
                          </a:solidFill>
                          <a:effectLst/>
                          <a:latin typeface="Times New Roman"/>
                          <a:ea typeface="Times New Roman"/>
                        </a:rPr>
                        <a:t>Suma pól 2,3,4</a:t>
                      </a:r>
                      <a:endParaRPr lang="pl-PL" sz="1800" dirty="0">
                        <a:solidFill>
                          <a:srgbClr val="000000"/>
                        </a:solidFill>
                        <a:effectLst/>
                        <a:latin typeface="Times New Roman"/>
                        <a:ea typeface="Times New Roman"/>
                      </a:endParaRPr>
                    </a:p>
                  </a:txBody>
                  <a:tcPr marL="68580" marR="68580" marT="0" marB="0">
                    <a:solidFill>
                      <a:schemeClr val="tx1"/>
                    </a:solidFill>
                  </a:tcPr>
                </a:tc>
                <a:extLst>
                  <a:ext uri="{0D108BD9-81ED-4DB2-BD59-A6C34878D82A}">
                    <a16:rowId xmlns="" xmlns:a16="http://schemas.microsoft.com/office/drawing/2014/main" val="10002"/>
                  </a:ext>
                </a:extLst>
              </a:tr>
              <a:tr h="326436">
                <a:tc>
                  <a:txBody>
                    <a:bodyPr/>
                    <a:lstStyle/>
                    <a:p>
                      <a:pPr algn="ctr">
                        <a:spcAft>
                          <a:spcPts val="0"/>
                        </a:spcAft>
                      </a:pPr>
                      <a:r>
                        <a:rPr lang="pl-PL" sz="1200">
                          <a:effectLst/>
                        </a:rPr>
                        <a:t>2.</a:t>
                      </a:r>
                      <a:endParaRPr lang="pl-PL" sz="180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spcAft>
                          <a:spcPts val="0"/>
                        </a:spcAft>
                      </a:pPr>
                      <a:r>
                        <a:rPr lang="pl-PL" sz="1200" dirty="0">
                          <a:effectLst/>
                        </a:rPr>
                        <a:t>Planowana dotacja w ramach niniejszej oferty</a:t>
                      </a:r>
                      <a:endParaRPr lang="pl-PL" sz="1800" dirty="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l-PL" sz="1200">
                          <a:effectLst/>
                        </a:rPr>
                        <a:t>yyyyy</a:t>
                      </a:r>
                      <a:endParaRPr lang="pl-PL" sz="1800">
                        <a:effectLst/>
                      </a:endParaRPr>
                    </a:p>
                    <a:p>
                      <a:pPr algn="ctr">
                        <a:spcAft>
                          <a:spcPts val="0"/>
                        </a:spcAft>
                      </a:pPr>
                      <a:r>
                        <a:rPr lang="pl-PL" sz="1200">
                          <a:effectLst/>
                        </a:rPr>
                        <a:t>(należy wpisać wartość)</a:t>
                      </a:r>
                      <a:endParaRPr lang="pl-PL" sz="180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200" dirty="0">
                          <a:effectLst/>
                        </a:rPr>
                        <a:t> …%</a:t>
                      </a:r>
                      <a:endParaRPr lang="pl-PL" sz="1800" dirty="0">
                        <a:solidFill>
                          <a:srgbClr val="000000"/>
                        </a:solidFill>
                        <a:effectLst/>
                        <a:latin typeface="Times New Roman"/>
                        <a:ea typeface="Times New Roman"/>
                      </a:endParaRPr>
                    </a:p>
                  </a:txBody>
                  <a:tcPr marL="68580" marR="68580" marT="0" marB="0">
                    <a:solidFill>
                      <a:schemeClr val="tx1"/>
                    </a:solidFill>
                  </a:tcPr>
                </a:tc>
                <a:extLst>
                  <a:ext uri="{0D108BD9-81ED-4DB2-BD59-A6C34878D82A}">
                    <a16:rowId xmlns="" xmlns:a16="http://schemas.microsoft.com/office/drawing/2014/main" val="10003"/>
                  </a:ext>
                </a:extLst>
              </a:tr>
              <a:tr h="326436">
                <a:tc>
                  <a:txBody>
                    <a:bodyPr/>
                    <a:lstStyle/>
                    <a:p>
                      <a:pPr algn="ctr">
                        <a:spcAft>
                          <a:spcPts val="0"/>
                        </a:spcAft>
                      </a:pPr>
                      <a:r>
                        <a:rPr lang="pl-PL" sz="1200">
                          <a:effectLst/>
                        </a:rPr>
                        <a:t>3.</a:t>
                      </a:r>
                      <a:endParaRPr lang="pl-PL" sz="180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spcAft>
                          <a:spcPts val="0"/>
                        </a:spcAft>
                      </a:pPr>
                      <a:r>
                        <a:rPr lang="pl-PL" sz="1200" dirty="0">
                          <a:effectLst/>
                        </a:rPr>
                        <a:t>Wkład własny</a:t>
                      </a:r>
                      <a:r>
                        <a:rPr lang="pl-PL" sz="1200" baseline="30000" dirty="0">
                          <a:effectLst/>
                        </a:rPr>
                        <a:t>)</a:t>
                      </a:r>
                      <a:endParaRPr lang="pl-PL" sz="1800" dirty="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l-PL" sz="1200">
                          <a:effectLst/>
                        </a:rPr>
                        <a:t>zzzz</a:t>
                      </a:r>
                      <a:endParaRPr lang="pl-PL" sz="1800">
                        <a:effectLst/>
                      </a:endParaRPr>
                    </a:p>
                    <a:p>
                      <a:pPr algn="ctr">
                        <a:spcAft>
                          <a:spcPts val="0"/>
                        </a:spcAft>
                      </a:pPr>
                      <a:r>
                        <a:rPr lang="pl-PL" sz="1200">
                          <a:effectLst/>
                        </a:rPr>
                        <a:t>(należy wpisać wartość)</a:t>
                      </a:r>
                      <a:endParaRPr lang="pl-PL" sz="180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200" dirty="0">
                          <a:effectLst/>
                        </a:rPr>
                        <a:t> …%</a:t>
                      </a:r>
                      <a:endParaRPr lang="pl-PL" sz="1800" dirty="0">
                        <a:solidFill>
                          <a:srgbClr val="000000"/>
                        </a:solidFill>
                        <a:effectLst/>
                        <a:latin typeface="Times New Roman"/>
                        <a:ea typeface="Times New Roman"/>
                      </a:endParaRPr>
                    </a:p>
                  </a:txBody>
                  <a:tcPr marL="68580" marR="68580" marT="0" marB="0">
                    <a:solidFill>
                      <a:schemeClr val="tx1"/>
                    </a:solidFill>
                  </a:tcPr>
                </a:tc>
                <a:extLst>
                  <a:ext uri="{0D108BD9-81ED-4DB2-BD59-A6C34878D82A}">
                    <a16:rowId xmlns="" xmlns:a16="http://schemas.microsoft.com/office/drawing/2014/main" val="10004"/>
                  </a:ext>
                </a:extLst>
              </a:tr>
              <a:tr h="326436">
                <a:tc>
                  <a:txBody>
                    <a:bodyPr/>
                    <a:lstStyle/>
                    <a:p>
                      <a:pPr algn="ctr">
                        <a:spcAft>
                          <a:spcPts val="0"/>
                        </a:spcAft>
                      </a:pPr>
                      <a:r>
                        <a:rPr lang="pl-PL" sz="1200">
                          <a:effectLst/>
                        </a:rPr>
                        <a:t>3.1.</a:t>
                      </a:r>
                      <a:endParaRPr lang="pl-PL" sz="180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spcAft>
                          <a:spcPts val="0"/>
                        </a:spcAft>
                      </a:pPr>
                      <a:r>
                        <a:rPr lang="pl-PL" sz="1200" dirty="0">
                          <a:effectLst/>
                        </a:rPr>
                        <a:t>Wkład własny finansowy</a:t>
                      </a:r>
                      <a:endParaRPr lang="pl-PL" sz="1800" dirty="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l-PL" sz="1200" dirty="0">
                          <a:effectLst/>
                        </a:rPr>
                        <a:t>zzzz1</a:t>
                      </a:r>
                      <a:endParaRPr lang="pl-PL" sz="1800" dirty="0">
                        <a:effectLst/>
                      </a:endParaRPr>
                    </a:p>
                    <a:p>
                      <a:pPr algn="ctr">
                        <a:spcAft>
                          <a:spcPts val="0"/>
                        </a:spcAft>
                      </a:pPr>
                      <a:r>
                        <a:rPr lang="pl-PL" sz="1200" dirty="0">
                          <a:effectLst/>
                        </a:rPr>
                        <a:t>(należy wpisać wartość)</a:t>
                      </a:r>
                      <a:endParaRPr lang="pl-PL" sz="1800" dirty="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200" dirty="0">
                          <a:effectLst/>
                        </a:rPr>
                        <a:t>…%</a:t>
                      </a:r>
                      <a:endParaRPr lang="pl-PL" sz="1800" dirty="0">
                        <a:solidFill>
                          <a:srgbClr val="000000"/>
                        </a:solidFill>
                        <a:effectLst/>
                        <a:latin typeface="Times New Roman"/>
                        <a:ea typeface="Times New Roman"/>
                      </a:endParaRPr>
                    </a:p>
                  </a:txBody>
                  <a:tcPr marL="68580" marR="68580" marT="0" marB="0">
                    <a:solidFill>
                      <a:schemeClr val="tx1"/>
                    </a:solidFill>
                  </a:tcPr>
                </a:tc>
                <a:extLst>
                  <a:ext uri="{0D108BD9-81ED-4DB2-BD59-A6C34878D82A}">
                    <a16:rowId xmlns="" xmlns:a16="http://schemas.microsoft.com/office/drawing/2014/main" val="10005"/>
                  </a:ext>
                </a:extLst>
              </a:tr>
              <a:tr h="326436">
                <a:tc>
                  <a:txBody>
                    <a:bodyPr/>
                    <a:lstStyle/>
                    <a:p>
                      <a:pPr algn="ctr">
                        <a:spcAft>
                          <a:spcPts val="0"/>
                        </a:spcAft>
                      </a:pPr>
                      <a:r>
                        <a:rPr lang="pl-PL" sz="1200">
                          <a:effectLst/>
                        </a:rPr>
                        <a:t>3.2.</a:t>
                      </a:r>
                      <a:endParaRPr lang="pl-PL" sz="180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spcAft>
                          <a:spcPts val="0"/>
                        </a:spcAft>
                      </a:pPr>
                      <a:r>
                        <a:rPr lang="pl-PL" sz="1200">
                          <a:effectLst/>
                        </a:rPr>
                        <a:t>Wkład własny niefinansowy (osobowy i rzeczowy)</a:t>
                      </a:r>
                      <a:endParaRPr lang="pl-PL" sz="180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l-PL" sz="1200" dirty="0">
                          <a:effectLst/>
                        </a:rPr>
                        <a:t>zzzz2</a:t>
                      </a:r>
                      <a:endParaRPr lang="pl-PL" sz="1800" dirty="0">
                        <a:effectLst/>
                      </a:endParaRPr>
                    </a:p>
                    <a:p>
                      <a:pPr algn="ctr">
                        <a:spcAft>
                          <a:spcPts val="0"/>
                        </a:spcAft>
                      </a:pPr>
                      <a:r>
                        <a:rPr lang="pl-PL" sz="1200" dirty="0">
                          <a:effectLst/>
                        </a:rPr>
                        <a:t>(należy wpisać wartość)</a:t>
                      </a:r>
                      <a:endParaRPr lang="pl-PL" sz="1800" dirty="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200" dirty="0">
                          <a:effectLst/>
                        </a:rPr>
                        <a:t>…%</a:t>
                      </a:r>
                      <a:endParaRPr lang="pl-PL" sz="1800" dirty="0">
                        <a:solidFill>
                          <a:srgbClr val="000000"/>
                        </a:solidFill>
                        <a:effectLst/>
                        <a:latin typeface="Times New Roman"/>
                        <a:ea typeface="Times New Roman"/>
                      </a:endParaRPr>
                    </a:p>
                  </a:txBody>
                  <a:tcPr marL="68580" marR="68580" marT="0" marB="0">
                    <a:solidFill>
                      <a:schemeClr val="tx1"/>
                    </a:solidFill>
                  </a:tcPr>
                </a:tc>
                <a:extLst>
                  <a:ext uri="{0D108BD9-81ED-4DB2-BD59-A6C34878D82A}">
                    <a16:rowId xmlns="" xmlns:a16="http://schemas.microsoft.com/office/drawing/2014/main" val="10006"/>
                  </a:ext>
                </a:extLst>
              </a:tr>
              <a:tr h="326436">
                <a:tc>
                  <a:txBody>
                    <a:bodyPr/>
                    <a:lstStyle/>
                    <a:p>
                      <a:pPr algn="ctr">
                        <a:spcAft>
                          <a:spcPts val="0"/>
                        </a:spcAft>
                      </a:pPr>
                      <a:r>
                        <a:rPr lang="pl-PL" sz="1200" dirty="0">
                          <a:effectLst/>
                        </a:rPr>
                        <a:t>4.</a:t>
                      </a:r>
                      <a:endParaRPr lang="pl-PL" sz="1800" dirty="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spcAft>
                          <a:spcPts val="0"/>
                        </a:spcAft>
                      </a:pPr>
                      <a:r>
                        <a:rPr lang="pl-PL" sz="1200" dirty="0">
                          <a:effectLst/>
                        </a:rPr>
                        <a:t>Świadczenia pieniężne od odbiorców zadania</a:t>
                      </a:r>
                      <a:endParaRPr lang="pl-PL" sz="1800" dirty="0">
                        <a:solidFill>
                          <a:srgbClr val="000000"/>
                        </a:solidFill>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l-PL" sz="1200" dirty="0">
                          <a:effectLst/>
                        </a:rPr>
                        <a:t>X</a:t>
                      </a:r>
                      <a:endParaRPr lang="pl-PL" sz="1800" dirty="0">
                        <a:effectLst/>
                      </a:endParaRPr>
                    </a:p>
                    <a:p>
                      <a:pPr algn="ctr">
                        <a:spcAft>
                          <a:spcPts val="0"/>
                        </a:spcAft>
                      </a:pPr>
                      <a:r>
                        <a:rPr lang="pl-PL" sz="1200" dirty="0">
                          <a:effectLst/>
                        </a:rPr>
                        <a:t>(należy wpisać wartość)</a:t>
                      </a:r>
                      <a:endParaRPr lang="pl-PL" sz="1800" dirty="0">
                        <a:solidFill>
                          <a:srgbClr val="000000"/>
                        </a:solidFill>
                        <a:effectLst/>
                        <a:latin typeface="Times New Roman"/>
                        <a:ea typeface="Times New Roman"/>
                      </a:endParaRPr>
                    </a:p>
                  </a:txBody>
                  <a:tcPr marL="68580" marR="68580" marT="0" marB="0">
                    <a:solidFill>
                      <a:schemeClr val="tx1"/>
                    </a:solidFill>
                  </a:tcPr>
                </a:tc>
                <a:tc>
                  <a:txBody>
                    <a:bodyPr/>
                    <a:lstStyle/>
                    <a:p>
                      <a:pPr algn="ctr">
                        <a:spcAft>
                          <a:spcPts val="0"/>
                        </a:spcAft>
                      </a:pPr>
                      <a:r>
                        <a:rPr lang="pl-PL" sz="1200" dirty="0">
                          <a:effectLst/>
                        </a:rPr>
                        <a:t>…%</a:t>
                      </a:r>
                      <a:endParaRPr lang="pl-PL" sz="1800" dirty="0">
                        <a:solidFill>
                          <a:srgbClr val="000000"/>
                        </a:solidFill>
                        <a:effectLst/>
                        <a:latin typeface="Times New Roman"/>
                        <a:ea typeface="Times New Roman"/>
                      </a:endParaRPr>
                    </a:p>
                  </a:txBody>
                  <a:tcPr marL="68580" marR="68580" marT="0" marB="0">
                    <a:solidFill>
                      <a:schemeClr val="tx1"/>
                    </a:solidFill>
                  </a:tcPr>
                </a:tc>
                <a:extLst>
                  <a:ext uri="{0D108BD9-81ED-4DB2-BD59-A6C34878D82A}">
                    <a16:rowId xmlns="" xmlns:a16="http://schemas.microsoft.com/office/drawing/2014/main" val="10007"/>
                  </a:ext>
                </a:extLst>
              </a:tr>
            </a:tbl>
          </a:graphicData>
        </a:graphic>
      </p:graphicFrame>
      <p:graphicFrame>
        <p:nvGraphicFramePr>
          <p:cNvPr id="8" name="Tabela 7"/>
          <p:cNvGraphicFramePr>
            <a:graphicFrameLocks noGrp="1"/>
          </p:cNvGraphicFramePr>
          <p:nvPr>
            <p:extLst>
              <p:ext uri="{D42A27DB-BD31-4B8C-83A1-F6EECF244321}">
                <p14:modId xmlns:p14="http://schemas.microsoft.com/office/powerpoint/2010/main" val="3820151867"/>
              </p:ext>
            </p:extLst>
          </p:nvPr>
        </p:nvGraphicFramePr>
        <p:xfrm>
          <a:off x="179512" y="3284984"/>
          <a:ext cx="8805664" cy="2743200"/>
        </p:xfrm>
        <a:graphic>
          <a:graphicData uri="http://schemas.openxmlformats.org/drawingml/2006/table">
            <a:tbl>
              <a:tblPr firstRow="1" firstCol="1" bandRow="1" bandCol="1">
                <a:tableStyleId>{D7AC3CCA-C797-4891-BE02-D94E43425B78}</a:tableStyleId>
              </a:tblPr>
              <a:tblGrid>
                <a:gridCol w="8805664">
                  <a:extLst>
                    <a:ext uri="{9D8B030D-6E8A-4147-A177-3AD203B41FA5}">
                      <a16:colId xmlns="" xmlns:a16="http://schemas.microsoft.com/office/drawing/2014/main" val="20000"/>
                    </a:ext>
                  </a:extLst>
                </a:gridCol>
              </a:tblGrid>
              <a:tr h="285750">
                <a:tc>
                  <a:txBody>
                    <a:bodyPr/>
                    <a:lstStyle/>
                    <a:p>
                      <a:pPr marL="342900" lvl="0" indent="-342900" algn="just">
                        <a:spcAft>
                          <a:spcPts val="0"/>
                        </a:spcAft>
                        <a:buSzPts val="1000"/>
                        <a:buFont typeface="+mj-lt"/>
                        <a:buAutoNum type="arabicPeriod"/>
                      </a:pPr>
                      <a:r>
                        <a:rPr lang="pl-PL" sz="1000" dirty="0">
                          <a:effectLst/>
                        </a:rPr>
                        <a:t>Deklaracja o zamiarze odpłatnego lub nieodpłatnego wykonania zadania publicznego.</a:t>
                      </a:r>
                      <a:endParaRPr lang="pl-PL" sz="1200" dirty="0">
                        <a:effectLst/>
                      </a:endParaRPr>
                    </a:p>
                    <a:p>
                      <a:pPr marL="342900" lvl="0" indent="-342900" algn="just">
                        <a:spcAft>
                          <a:spcPts val="0"/>
                        </a:spcAft>
                        <a:buSzPts val="1000"/>
                        <a:buFont typeface="+mj-lt"/>
                        <a:buAutoNum type="arabicPeriod"/>
                      </a:pPr>
                      <a:r>
                        <a:rPr lang="pl-PL" sz="1000" dirty="0">
                          <a:effectLst/>
                        </a:rPr>
                        <a:t>Działania, które w ramach realizacji zadania publicznego będą wykonywać poszczególni oferenci oraz sposób ich reprezentacji wobec organu administracji publicznej – w przypadku oferty wspólnej.</a:t>
                      </a:r>
                      <a:endParaRPr lang="pl-PL" sz="1200" dirty="0">
                        <a:effectLst/>
                      </a:endParaRPr>
                    </a:p>
                    <a:p>
                      <a:pPr marL="342900" lvl="0" indent="-342900" algn="just">
                        <a:spcAft>
                          <a:spcPts val="0"/>
                        </a:spcAft>
                        <a:buSzPts val="1000"/>
                        <a:buFont typeface="+mj-lt"/>
                        <a:buAutoNum type="arabicPeriod"/>
                      </a:pPr>
                      <a:r>
                        <a:rPr lang="pl-PL" sz="1000" dirty="0">
                          <a:effectLst/>
                        </a:rPr>
                        <a:t>Inne działania, które mogą mieć znaczenie przy ocenie oferty, w tym odnoszące się do kalkulacji przewidywanych kosztów oraz oświadczeń zawartych w sekcji VII.</a:t>
                      </a:r>
                      <a:endParaRPr lang="pl-PL" sz="1200" dirty="0">
                        <a:solidFill>
                          <a:srgbClr val="000000"/>
                        </a:solidFill>
                        <a:effectLst/>
                        <a:latin typeface="Calibri"/>
                        <a:ea typeface="Times New Roman"/>
                        <a:cs typeface="Times New Roman"/>
                      </a:endParaRPr>
                    </a:p>
                  </a:txBody>
                  <a:tcPr marL="0" marR="0" marT="0" marB="0">
                    <a:solidFill>
                      <a:schemeClr val="accent3">
                        <a:lumMod val="40000"/>
                        <a:lumOff val="60000"/>
                      </a:schemeClr>
                    </a:solidFill>
                  </a:tcPr>
                </a:tc>
                <a:extLst>
                  <a:ext uri="{0D108BD9-81ED-4DB2-BD59-A6C34878D82A}">
                    <a16:rowId xmlns="" xmlns:a16="http://schemas.microsoft.com/office/drawing/2014/main" val="10000"/>
                  </a:ext>
                </a:extLst>
              </a:tr>
              <a:tr h="353695">
                <a:tc>
                  <a:txBody>
                    <a:bodyPr/>
                    <a:lstStyle/>
                    <a:p>
                      <a:pPr>
                        <a:spcAft>
                          <a:spcPts val="0"/>
                        </a:spcAft>
                      </a:pPr>
                      <a:r>
                        <a:rPr lang="pl-PL" sz="1000" dirty="0">
                          <a:effectLst/>
                        </a:rPr>
                        <a:t>Ad.1 W polu należy poinformować o tym, czy będą pobierane opłaty od odbiorców, uczestników zadania. Jeżeli tak- organizacja musi napisać, jakie będą warunki pobierania takich opłat, jaka będzie ich wysokość od pojedynczego uczestnika i łączna wartość. Tylko organizacje, które prowadzą odpłatną działalność pożytku publicznego mogą pobierać opłaty od uczestników. W przypadku niepobierania opłat od uczestników należy to wyraźnie zaznaczyć. Dane podane w tym polu muszą być zgodne z informacjami zawartymi w tabeli „Źródła finansowania kosztów realizacji zadania” w pozycji 4.</a:t>
                      </a:r>
                      <a:endParaRPr lang="pl-PL" sz="1200" dirty="0">
                        <a:effectLst/>
                      </a:endParaRPr>
                    </a:p>
                    <a:p>
                      <a:pPr>
                        <a:spcAft>
                          <a:spcPts val="0"/>
                        </a:spcAft>
                      </a:pPr>
                      <a:r>
                        <a:rPr lang="pl-PL" sz="1000" dirty="0">
                          <a:effectLst/>
                        </a:rPr>
                        <a:t>Należy obowiązkowo wpisać:</a:t>
                      </a:r>
                      <a:endParaRPr lang="pl-PL" sz="1200" dirty="0">
                        <a:effectLst/>
                      </a:endParaRPr>
                    </a:p>
                    <a:p>
                      <a:pPr>
                        <a:spcAft>
                          <a:spcPts val="0"/>
                        </a:spcAft>
                      </a:pPr>
                      <a:r>
                        <a:rPr lang="pl-PL" sz="1000" dirty="0">
                          <a:effectLst/>
                        </a:rPr>
                        <a:t>Np.: W ramach realizacji zadania Oferent nie będzie pobierać wpłat i opłat od uczestników zadania publicznego.</a:t>
                      </a:r>
                      <a:endParaRPr lang="pl-PL" sz="1200" dirty="0">
                        <a:effectLst/>
                      </a:endParaRPr>
                    </a:p>
                    <a:p>
                      <a:pPr>
                        <a:spcAft>
                          <a:spcPts val="0"/>
                        </a:spcAft>
                      </a:pPr>
                      <a:r>
                        <a:rPr lang="pl-PL" sz="1000" dirty="0">
                          <a:effectLst/>
                        </a:rPr>
                        <a:t>Lub w ramach realizacji zadania Oferent będzie pobierał opłaty od uczestników zadania w wysokości x od y uczestników, tj. xx zł łącznie. </a:t>
                      </a:r>
                      <a:endParaRPr lang="pl-PL" sz="1200" dirty="0">
                        <a:effectLst/>
                      </a:endParaRPr>
                    </a:p>
                    <a:p>
                      <a:pPr>
                        <a:spcAft>
                          <a:spcPts val="0"/>
                        </a:spcAft>
                      </a:pPr>
                      <a:r>
                        <a:rPr lang="pl-PL" sz="1000" dirty="0">
                          <a:effectLst/>
                        </a:rPr>
                        <a:t>Ad.2 W przypadku oferty wspólnej należy wskazać działania, które będą wykonywane przez poszczególnych oferentów.</a:t>
                      </a:r>
                      <a:endParaRPr lang="pl-PL" sz="1200" dirty="0">
                        <a:effectLst/>
                      </a:endParaRPr>
                    </a:p>
                    <a:p>
                      <a:pPr>
                        <a:spcAft>
                          <a:spcPts val="0"/>
                        </a:spcAft>
                      </a:pPr>
                      <a:r>
                        <a:rPr lang="pl-PL" sz="1000" dirty="0">
                          <a:effectLst/>
                        </a:rPr>
                        <a:t>Ad.3 wpisujemy w tym polu możliwe dodatkowe wyjaśnienie spraw finansowych lub merytorycznych, które mogą mieć znaczenie przy ocenie projektu oraz wyjaśnienie dotyczące oświadczeń składanych przez oferenta (sekcja VII), w przypadku, gdy jest ono z punktu widzenia oferenta niezbędne lub użyteczne dla zrozumienia jego sytuacji.</a:t>
                      </a:r>
                      <a:endParaRPr lang="pl-PL" sz="1200" dirty="0">
                        <a:effectLst/>
                      </a:endParaRPr>
                    </a:p>
                    <a:p>
                      <a:pPr>
                        <a:spcAft>
                          <a:spcPts val="0"/>
                        </a:spcAft>
                      </a:pPr>
                      <a:r>
                        <a:rPr lang="pl-PL" sz="1000" dirty="0">
                          <a:effectLst/>
                        </a:rPr>
                        <a:t>Np.: W ramach zakupu materiałów na obchody wydarzeń planowane jest dokonanie zakupu: papierowych flag (ok. xx zł), zakup materiałów do przygotowania dekoracji (ok.  xxx zł), zakup kwiatów (ok. xx zł).</a:t>
                      </a:r>
                      <a:endParaRPr lang="pl-PL" sz="1200" dirty="0">
                        <a:solidFill>
                          <a:srgbClr val="000000"/>
                        </a:solidFill>
                        <a:effectLst/>
                        <a:latin typeface="Times New Roman"/>
                        <a:ea typeface="Times New Roman"/>
                      </a:endParaRPr>
                    </a:p>
                  </a:txBody>
                  <a:tcPr marL="0" marR="0" marT="0" marB="0">
                    <a:solidFill>
                      <a:schemeClr val="tx1"/>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464707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20613" y="0"/>
            <a:ext cx="9144000" cy="7017306"/>
          </a:xfrm>
          <a:prstGeom prst="rect">
            <a:avLst/>
          </a:prstGeom>
        </p:spPr>
        <p:txBody>
          <a:bodyPr wrap="square">
            <a:spAutoFit/>
          </a:bodyPr>
          <a:lstStyle/>
          <a:p>
            <a:r>
              <a:rPr lang="pl-PL" b="1" dirty="0"/>
              <a:t>VII. Oświadczenia</a:t>
            </a:r>
            <a:endParaRPr lang="pl-PL" dirty="0"/>
          </a:p>
          <a:p>
            <a:r>
              <a:rPr lang="pl-PL" b="1" dirty="0"/>
              <a:t>Uwaga: złożenie wszystkich oświadczeń jest obligatoryjne (obowiązkowe). Należy dokonać skreśleń umożliwiających jednoznaczne odczytanie deklaracji oferenta. Niezłożenie wymaganego oświadczenia skutkować będzie odrzuceniem oferty z przyczyn formalnych, lecz gdy nie zostanie to poprawione po otrzymaniu wezwania do poprawy.</a:t>
            </a:r>
            <a:endParaRPr lang="pl-PL" dirty="0"/>
          </a:p>
          <a:p>
            <a:r>
              <a:rPr lang="pl-PL" dirty="0"/>
              <a:t> </a:t>
            </a:r>
          </a:p>
          <a:p>
            <a:r>
              <a:rPr lang="pl-PL" dirty="0"/>
              <a:t>Np.:</a:t>
            </a:r>
          </a:p>
          <a:p>
            <a:r>
              <a:rPr lang="pl-PL" dirty="0"/>
              <a:t>Oświadczam(my), że:</a:t>
            </a:r>
          </a:p>
          <a:p>
            <a:r>
              <a:rPr lang="pl-PL" dirty="0"/>
              <a:t>1)	proponowane zadanie publiczne będzie realizowane wyłącznie w zakresie działalności pożytku publicznego </a:t>
            </a:r>
            <a:br>
              <a:rPr lang="pl-PL" dirty="0"/>
            </a:br>
            <a:r>
              <a:rPr lang="pl-PL" dirty="0"/>
              <a:t>oferenta(-</a:t>
            </a:r>
            <a:r>
              <a:rPr lang="pl-PL" dirty="0" err="1"/>
              <a:t>tów</a:t>
            </a:r>
            <a:r>
              <a:rPr lang="pl-PL" dirty="0"/>
              <a:t>);</a:t>
            </a:r>
          </a:p>
          <a:p>
            <a:r>
              <a:rPr lang="pl-PL" dirty="0"/>
              <a:t>2)  pobieranie świadczeń pieniężnych będzie się odbywać wyłącznie w ramach prowadzonej odpłatnej działalności pożytku publicznego; </a:t>
            </a:r>
          </a:p>
          <a:p>
            <a:r>
              <a:rPr lang="pl-PL" dirty="0"/>
              <a:t>3)	oferent* / </a:t>
            </a:r>
            <a:r>
              <a:rPr lang="pl-PL" strike="sngStrike" dirty="0"/>
              <a:t>oferenci</a:t>
            </a:r>
            <a:r>
              <a:rPr lang="pl-PL" dirty="0"/>
              <a:t>* składający niniejszą ofertę nie zalega(-ją)* / </a:t>
            </a:r>
            <a:r>
              <a:rPr lang="pl-PL" strike="sngStrike" dirty="0"/>
              <a:t>zalega(-ją)</a:t>
            </a:r>
            <a:r>
              <a:rPr lang="pl-PL" dirty="0"/>
              <a:t>* z opłacaniem należności z tytułu zobowiązań podatkowych;</a:t>
            </a:r>
          </a:p>
          <a:p>
            <a:r>
              <a:rPr lang="pl-PL" dirty="0"/>
              <a:t>4) 	oferent* / </a:t>
            </a:r>
            <a:r>
              <a:rPr lang="pl-PL" strike="sngStrike" dirty="0"/>
              <a:t>oferenci</a:t>
            </a:r>
            <a:r>
              <a:rPr lang="pl-PL" dirty="0"/>
              <a:t>* składający niniejszą ofertę nie zalega(-ją)* / </a:t>
            </a:r>
            <a:r>
              <a:rPr lang="pl-PL" strike="sngStrike" dirty="0"/>
              <a:t>zalega(-ją)</a:t>
            </a:r>
            <a:r>
              <a:rPr lang="pl-PL" dirty="0"/>
              <a:t>* z opłacaniem należności z tytułu składek na ubezpieczenia społeczne;</a:t>
            </a:r>
          </a:p>
          <a:p>
            <a:r>
              <a:rPr lang="pl-PL" dirty="0"/>
              <a:t>5)	dane zawarte w części II niniejszej oferty są zgodne z Krajowym Rejestrem Sądowym* / </a:t>
            </a:r>
            <a:r>
              <a:rPr lang="pl-PL" strike="sngStrike" dirty="0"/>
              <a:t>właściwą ewidencją</a:t>
            </a:r>
            <a:r>
              <a:rPr lang="pl-PL" dirty="0"/>
              <a:t>*;</a:t>
            </a:r>
          </a:p>
          <a:p>
            <a:r>
              <a:rPr lang="pl-PL" dirty="0"/>
              <a:t>6)	wszystkie informacje podane w ofercie oraz załącznikach są zgodne z aktualnym stanem prawnym i faktycznym;</a:t>
            </a:r>
          </a:p>
          <a:p>
            <a:r>
              <a:rPr lang="pl-PL" dirty="0"/>
              <a:t>7)	w zakresie związanym z otwartym konkursem ofert, w tym z gromadzeniem, przetwarzaniem i przekazywaniem danych osobowych, a także wprowadzaniem ich do systemów informatycznych, osoby, których dotyczą te dane, złożyły stosowne oświadczenia zgodnie z przepisami o ochronie danych osobowych. </a:t>
            </a:r>
          </a:p>
        </p:txBody>
      </p:sp>
    </p:spTree>
    <p:extLst>
      <p:ext uri="{BB962C8B-B14F-4D97-AF65-F5344CB8AC3E}">
        <p14:creationId xmlns:p14="http://schemas.microsoft.com/office/powerpoint/2010/main" val="1301628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908720"/>
            <a:ext cx="8568952" cy="4525963"/>
          </a:xfrm>
        </p:spPr>
        <p:txBody>
          <a:bodyPr/>
          <a:lstStyle/>
          <a:p>
            <a:pPr marL="0" indent="0" algn="ctr">
              <a:buNone/>
            </a:pPr>
            <a:r>
              <a:rPr lang="pl-PL" dirty="0"/>
              <a:t>OFERTĘ PODPISUJĄ OSOBY UPRAWNIONE DO SKŁADANIA OŚWIADCZEŃ WOLI W IMIENIU PODMIOTU, ZGODNIE ZE STATUTEM LUB INNYM DOKUMENTEM LUB REJESTREM OKREŚLAJĄCYM SPOSÓB REPREZENTACJI, BĄDŹ OSOBY UPOWAŻNIONE W TYM CELU </a:t>
            </a:r>
            <a:br>
              <a:rPr lang="pl-PL" dirty="0"/>
            </a:br>
            <a:r>
              <a:rPr lang="pl-PL" dirty="0"/>
              <a:t>(W PRZYPADKU BRAKU PIECZĘCI IMIENNEJ WYMAGANE JEST ZŁOŻENIE CZYTELNYCH PODPISÓW).</a:t>
            </a:r>
          </a:p>
          <a:p>
            <a:endParaRPr lang="pl-PL" dirty="0"/>
          </a:p>
        </p:txBody>
      </p:sp>
    </p:spTree>
    <p:extLst>
      <p:ext uri="{BB962C8B-B14F-4D97-AF65-F5344CB8AC3E}">
        <p14:creationId xmlns:p14="http://schemas.microsoft.com/office/powerpoint/2010/main" val="318465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Rozliczenie dotacji</a:t>
            </a:r>
          </a:p>
        </p:txBody>
      </p:sp>
      <p:sp>
        <p:nvSpPr>
          <p:cNvPr id="3" name="Symbol zastępczy zawartości 2"/>
          <p:cNvSpPr>
            <a:spLocks noGrp="1"/>
          </p:cNvSpPr>
          <p:nvPr>
            <p:ph idx="1"/>
          </p:nvPr>
        </p:nvSpPr>
        <p:spPr/>
        <p:txBody>
          <a:bodyPr/>
          <a:lstStyle/>
          <a:p>
            <a:pPr marL="0" indent="0">
              <a:buNone/>
            </a:pPr>
            <a:r>
              <a:rPr lang="pl-PL" sz="2400" dirty="0"/>
              <a:t>Do 30 dni po upływie terminu realizacji zadania należy złożyć sprawozdanie z jego wykonania</a:t>
            </a:r>
          </a:p>
          <a:p>
            <a:pPr marL="0" indent="0">
              <a:buNone/>
            </a:pPr>
            <a:endParaRPr lang="pl-PL" sz="2400" dirty="0"/>
          </a:p>
          <a:p>
            <a:pPr marL="0" indent="0" algn="just">
              <a:buNone/>
            </a:pPr>
            <a:r>
              <a:rPr lang="pl-PL" sz="2400" dirty="0"/>
              <a:t>Wzór sprawozdania dostępny na stronie internetowej Urzędu Miasta w Wojniczu </a:t>
            </a:r>
          </a:p>
          <a:p>
            <a:pPr marL="0" indent="0" algn="just">
              <a:buNone/>
            </a:pPr>
            <a:r>
              <a:rPr lang="pl-PL" sz="2400" dirty="0"/>
              <a:t>https://www.wojnicz.pl/ zakładce: MIESZKANIEC / ORGANIZACJE POZARZĄDOWE /OTWARTY KONKURS OFERT 2021</a:t>
            </a:r>
          </a:p>
          <a:p>
            <a:pPr marL="0" indent="0" algn="just">
              <a:buNone/>
            </a:pPr>
            <a:endParaRPr lang="pl-PL" dirty="0"/>
          </a:p>
          <a:p>
            <a:endParaRPr lang="pl-PL" dirty="0"/>
          </a:p>
        </p:txBody>
      </p:sp>
    </p:spTree>
    <p:extLst>
      <p:ext uri="{BB962C8B-B14F-4D97-AF65-F5344CB8AC3E}">
        <p14:creationId xmlns:p14="http://schemas.microsoft.com/office/powerpoint/2010/main" val="1952825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Faktury </a:t>
            </a:r>
          </a:p>
        </p:txBody>
      </p:sp>
      <p:sp>
        <p:nvSpPr>
          <p:cNvPr id="3" name="Symbol zastępczy zawartości 2"/>
          <p:cNvSpPr>
            <a:spLocks noGrp="1"/>
          </p:cNvSpPr>
          <p:nvPr>
            <p:ph idx="1"/>
          </p:nvPr>
        </p:nvSpPr>
        <p:spPr>
          <a:xfrm>
            <a:off x="395536" y="1196752"/>
            <a:ext cx="8229600" cy="4680520"/>
          </a:xfrm>
        </p:spPr>
        <p:txBody>
          <a:bodyPr>
            <a:noAutofit/>
          </a:bodyPr>
          <a:lstStyle/>
          <a:p>
            <a:pPr marL="0" indent="0">
              <a:buNone/>
            </a:pPr>
            <a:r>
              <a:rPr lang="pl-PL" sz="2000" dirty="0"/>
              <a:t>Składane sprawozdanie musi zawierać spis wszystkich faktur (rachunków), które opłacone zostały w całości lub w części ze środków pochodzących z dotacji. Spis zawierać powinien:</a:t>
            </a:r>
          </a:p>
          <a:p>
            <a:pPr marL="0" indent="0">
              <a:buNone/>
            </a:pPr>
            <a:endParaRPr lang="pl-PL" sz="2000" dirty="0"/>
          </a:p>
          <a:p>
            <a:r>
              <a:rPr lang="pl-PL" sz="2000" dirty="0"/>
              <a:t>numer dokumentu księgowego,</a:t>
            </a:r>
          </a:p>
          <a:p>
            <a:r>
              <a:rPr lang="pl-PL" sz="2000" dirty="0"/>
              <a:t>numer pozycji zgodnie z rozliczeniem wydatków, </a:t>
            </a:r>
          </a:p>
          <a:p>
            <a:r>
              <a:rPr lang="pl-PL" sz="2000" dirty="0"/>
              <a:t>datę wystawienia dokumentu księgowego, </a:t>
            </a:r>
          </a:p>
          <a:p>
            <a:r>
              <a:rPr lang="pl-PL" sz="2000" dirty="0"/>
              <a:t>nazwę wydatku,</a:t>
            </a:r>
          </a:p>
          <a:p>
            <a:r>
              <a:rPr lang="pl-PL" sz="2000" dirty="0"/>
              <a:t>wartość całkowitą faktury/rachunku w zł,</a:t>
            </a:r>
          </a:p>
          <a:p>
            <a:r>
              <a:rPr lang="pl-PL" sz="2000" dirty="0"/>
              <a:t>wydatki poniesione z dotacji,</a:t>
            </a:r>
          </a:p>
          <a:p>
            <a:r>
              <a:rPr lang="pl-PL" sz="2000" dirty="0"/>
              <a:t>wydatki poniesione z innych środków finansowych,</a:t>
            </a:r>
          </a:p>
          <a:p>
            <a:r>
              <a:rPr lang="pl-PL" sz="2000" dirty="0"/>
              <a:t>datę zapłaty,</a:t>
            </a:r>
          </a:p>
          <a:p>
            <a:r>
              <a:rPr lang="pl-PL" sz="2000" dirty="0"/>
              <a:t>w jaki sposób dokonano opłaty (gotówka, przelew, karta).</a:t>
            </a:r>
            <a:endParaRPr lang="pl-PL" sz="1600" dirty="0"/>
          </a:p>
        </p:txBody>
      </p:sp>
    </p:spTree>
    <p:extLst>
      <p:ext uri="{BB962C8B-B14F-4D97-AF65-F5344CB8AC3E}">
        <p14:creationId xmlns:p14="http://schemas.microsoft.com/office/powerpoint/2010/main" val="1265643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Opis faktur</a:t>
            </a:r>
          </a:p>
        </p:txBody>
      </p:sp>
      <p:sp>
        <p:nvSpPr>
          <p:cNvPr id="3" name="Symbol zastępczy zawartości 2"/>
          <p:cNvSpPr>
            <a:spLocks noGrp="1"/>
          </p:cNvSpPr>
          <p:nvPr>
            <p:ph idx="1"/>
          </p:nvPr>
        </p:nvSpPr>
        <p:spPr/>
        <p:txBody>
          <a:bodyPr>
            <a:normAutofit fontScale="85000" lnSpcReduction="10000"/>
          </a:bodyPr>
          <a:lstStyle/>
          <a:p>
            <a:pPr marL="0" indent="0">
              <a:buNone/>
            </a:pPr>
            <a:r>
              <a:rPr lang="pl-PL" dirty="0"/>
              <a:t>Każda z faktur, przechowywana przez organizację powinna być opatrzona na odwrocie pieczęcią organizacji oraz zawierać opis z następującymi informacjami:</a:t>
            </a:r>
          </a:p>
          <a:p>
            <a:r>
              <a:rPr lang="pl-PL" dirty="0"/>
              <a:t>z jakich środków wydatkowana kwota została pokryta</a:t>
            </a:r>
          </a:p>
          <a:p>
            <a:r>
              <a:rPr lang="pl-PL" dirty="0"/>
              <a:t>oraz jakie było przeznaczenie zakupionych towarów, usług lub innego rodzaju opłaconej należności.</a:t>
            </a:r>
          </a:p>
          <a:p>
            <a:endParaRPr lang="pl-PL" dirty="0"/>
          </a:p>
          <a:p>
            <a:pPr marL="0" indent="0">
              <a:buNone/>
            </a:pPr>
            <a:r>
              <a:rPr lang="pl-PL" dirty="0"/>
              <a:t>Informacja ta powinna być podpisana przez osobę odpowiedzialną za sprawy dotyczące rozliczeń finansowych organizacji.</a:t>
            </a:r>
          </a:p>
        </p:txBody>
      </p:sp>
    </p:spTree>
    <p:extLst>
      <p:ext uri="{BB962C8B-B14F-4D97-AF65-F5344CB8AC3E}">
        <p14:creationId xmlns:p14="http://schemas.microsoft.com/office/powerpoint/2010/main" val="2705474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04664"/>
            <a:ext cx="8229600" cy="1143000"/>
          </a:xfrm>
        </p:spPr>
        <p:txBody>
          <a:bodyPr>
            <a:normAutofit fontScale="90000"/>
          </a:bodyPr>
          <a:lstStyle/>
          <a:p>
            <a:r>
              <a:rPr lang="pl-PL" dirty="0"/>
              <a:t>Jak uzupełnić sprawozdanie krok po kroku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340401442"/>
              </p:ext>
            </p:extLst>
          </p:nvPr>
        </p:nvGraphicFramePr>
        <p:xfrm>
          <a:off x="467544" y="1772816"/>
          <a:ext cx="8352928" cy="2243328"/>
        </p:xfrm>
        <a:graphic>
          <a:graphicData uri="http://schemas.openxmlformats.org/drawingml/2006/table">
            <a:tbl>
              <a:tblPr firstRow="1" firstCol="1" bandRow="1">
                <a:tableStyleId>{912C8C85-51F0-491E-9774-3900AFEF0FD7}</a:tableStyleId>
              </a:tblPr>
              <a:tblGrid>
                <a:gridCol w="2797306">
                  <a:extLst>
                    <a:ext uri="{9D8B030D-6E8A-4147-A177-3AD203B41FA5}">
                      <a16:colId xmlns="" xmlns:a16="http://schemas.microsoft.com/office/drawing/2014/main" val="20000"/>
                    </a:ext>
                  </a:extLst>
                </a:gridCol>
                <a:gridCol w="5555622">
                  <a:extLst>
                    <a:ext uri="{9D8B030D-6E8A-4147-A177-3AD203B41FA5}">
                      <a16:colId xmlns="" xmlns:a16="http://schemas.microsoft.com/office/drawing/2014/main" val="20001"/>
                    </a:ext>
                  </a:extLst>
                </a:gridCol>
              </a:tblGrid>
              <a:tr h="1296144">
                <a:tc>
                  <a:txBody>
                    <a:bodyPr/>
                    <a:lstStyle/>
                    <a:p>
                      <a:pPr>
                        <a:lnSpc>
                          <a:spcPct val="115000"/>
                        </a:lnSpc>
                        <a:spcAft>
                          <a:spcPts val="0"/>
                        </a:spcAft>
                      </a:pPr>
                      <a:r>
                        <a:rPr lang="pl-PL" sz="1600" dirty="0">
                          <a:solidFill>
                            <a:schemeClr val="bg1"/>
                          </a:solidFill>
                          <a:effectLst/>
                        </a:rPr>
                        <a:t>Rodzaj sprawozdania </a:t>
                      </a:r>
                      <a:endParaRPr lang="pl-PL" sz="2800" dirty="0">
                        <a:solidFill>
                          <a:schemeClr val="bg1"/>
                        </a:solidFill>
                        <a:effectLst/>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just">
                        <a:lnSpc>
                          <a:spcPct val="115000"/>
                        </a:lnSpc>
                        <a:spcAft>
                          <a:spcPts val="0"/>
                        </a:spcAft>
                      </a:pPr>
                      <a:r>
                        <a:rPr lang="pl-PL" sz="1600" dirty="0">
                          <a:effectLst/>
                        </a:rPr>
                        <a:t>Częściowe* / Końcowe*  </a:t>
                      </a:r>
                      <a:r>
                        <a:rPr lang="pl-PL" sz="1600" dirty="0">
                          <a:solidFill>
                            <a:srgbClr val="FF0000"/>
                          </a:solidFill>
                          <a:effectLst/>
                        </a:rPr>
                        <a:t>Jeśli</a:t>
                      </a:r>
                      <a:r>
                        <a:rPr lang="pl-PL" sz="1600" baseline="0" dirty="0">
                          <a:solidFill>
                            <a:srgbClr val="FF0000"/>
                          </a:solidFill>
                          <a:effectLst/>
                        </a:rPr>
                        <a:t> sprawozdanie jest składane </a:t>
                      </a:r>
                      <a:br>
                        <a:rPr lang="pl-PL" sz="1600" baseline="0" dirty="0">
                          <a:solidFill>
                            <a:srgbClr val="FF0000"/>
                          </a:solidFill>
                          <a:effectLst/>
                        </a:rPr>
                      </a:br>
                      <a:r>
                        <a:rPr lang="pl-PL" sz="1600" baseline="0" dirty="0">
                          <a:solidFill>
                            <a:srgbClr val="FF0000"/>
                          </a:solidFill>
                          <a:effectLst/>
                        </a:rPr>
                        <a:t>po wykorzystaniu pierwszej transzy wybieramy sprawozdanie częściowe, jeśli natomiast sprawozdanie składane jest </a:t>
                      </a:r>
                      <a:br>
                        <a:rPr lang="pl-PL" sz="1600" baseline="0" dirty="0">
                          <a:solidFill>
                            <a:srgbClr val="FF0000"/>
                          </a:solidFill>
                          <a:effectLst/>
                        </a:rPr>
                      </a:br>
                      <a:r>
                        <a:rPr lang="pl-PL" sz="1600" baseline="0" dirty="0">
                          <a:solidFill>
                            <a:srgbClr val="FF0000"/>
                          </a:solidFill>
                          <a:effectLst/>
                        </a:rPr>
                        <a:t>za wykonanie całego zadania wybiera się sprawozdanie końcowe. </a:t>
                      </a:r>
                      <a:endParaRPr lang="pl-PL" sz="2800" dirty="0">
                        <a:effectLst/>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 xmlns:a16="http://schemas.microsoft.com/office/drawing/2014/main" val="10000"/>
                  </a:ext>
                </a:extLst>
              </a:tr>
              <a:tr h="540060">
                <a:tc>
                  <a:txBody>
                    <a:bodyPr/>
                    <a:lstStyle/>
                    <a:p>
                      <a:pPr>
                        <a:lnSpc>
                          <a:spcPct val="115000"/>
                        </a:lnSpc>
                        <a:spcAft>
                          <a:spcPts val="0"/>
                        </a:spcAft>
                      </a:pPr>
                      <a:r>
                        <a:rPr lang="pl-PL" sz="1600" dirty="0">
                          <a:solidFill>
                            <a:schemeClr val="bg1"/>
                          </a:solidFill>
                          <a:effectLst/>
                        </a:rPr>
                        <a:t>Okres, za jaki jest składane sprawozdanie </a:t>
                      </a:r>
                      <a:endParaRPr lang="pl-PL" sz="280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just">
                        <a:lnSpc>
                          <a:spcPct val="115000"/>
                        </a:lnSpc>
                        <a:spcAft>
                          <a:spcPts val="0"/>
                        </a:spcAft>
                      </a:pPr>
                      <a:r>
                        <a:rPr lang="pl-PL" sz="1600" b="1" dirty="0">
                          <a:solidFill>
                            <a:srgbClr val="FF0000"/>
                          </a:solidFill>
                          <a:effectLst/>
                        </a:rPr>
                        <a:t>Okres,</a:t>
                      </a:r>
                      <a:r>
                        <a:rPr lang="pl-PL" sz="1600" b="1" baseline="0" dirty="0">
                          <a:solidFill>
                            <a:srgbClr val="FF0000"/>
                          </a:solidFill>
                          <a:effectLst/>
                        </a:rPr>
                        <a:t> za jaki składane jest sprawozdanie podany jest </a:t>
                      </a:r>
                      <a:br>
                        <a:rPr lang="pl-PL" sz="1600" b="1" baseline="0" dirty="0">
                          <a:solidFill>
                            <a:srgbClr val="FF0000"/>
                          </a:solidFill>
                          <a:effectLst/>
                        </a:rPr>
                      </a:br>
                      <a:r>
                        <a:rPr lang="pl-PL" sz="1600" b="1" baseline="0" dirty="0">
                          <a:solidFill>
                            <a:srgbClr val="FF0000"/>
                          </a:solidFill>
                          <a:effectLst/>
                        </a:rPr>
                        <a:t>w umówię o realizację zadania w §2 ust.1 Termin realizacji zadania publicznego. </a:t>
                      </a:r>
                      <a:endParaRPr lang="pl-PL" sz="28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 xmlns:a16="http://schemas.microsoft.com/office/drawing/2014/main" val="10001"/>
                  </a:ext>
                </a:extLst>
              </a:tr>
            </a:tbl>
          </a:graphicData>
        </a:graphic>
      </p:graphicFrame>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4077072"/>
            <a:ext cx="6406873"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8632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79144231"/>
              </p:ext>
            </p:extLst>
          </p:nvPr>
        </p:nvGraphicFramePr>
        <p:xfrm>
          <a:off x="251520" y="2060848"/>
          <a:ext cx="8640960" cy="1944216"/>
        </p:xfrm>
        <a:graphic>
          <a:graphicData uri="http://schemas.openxmlformats.org/drawingml/2006/table">
            <a:tbl>
              <a:tblPr firstRow="1" firstCol="1" bandRow="1">
                <a:tableStyleId>{616DA210-FB5B-4158-B5E0-FEB733F419BA}</a:tableStyleId>
              </a:tblPr>
              <a:tblGrid>
                <a:gridCol w="2160240">
                  <a:extLst>
                    <a:ext uri="{9D8B030D-6E8A-4147-A177-3AD203B41FA5}">
                      <a16:colId xmlns="" xmlns:a16="http://schemas.microsoft.com/office/drawing/2014/main" val="20000"/>
                    </a:ext>
                  </a:extLst>
                </a:gridCol>
                <a:gridCol w="2160240">
                  <a:extLst>
                    <a:ext uri="{9D8B030D-6E8A-4147-A177-3AD203B41FA5}">
                      <a16:colId xmlns="" xmlns:a16="http://schemas.microsoft.com/office/drawing/2014/main" val="20001"/>
                    </a:ext>
                  </a:extLst>
                </a:gridCol>
                <a:gridCol w="2160240">
                  <a:extLst>
                    <a:ext uri="{9D8B030D-6E8A-4147-A177-3AD203B41FA5}">
                      <a16:colId xmlns="" xmlns:a16="http://schemas.microsoft.com/office/drawing/2014/main" val="20002"/>
                    </a:ext>
                  </a:extLst>
                </a:gridCol>
                <a:gridCol w="2160240">
                  <a:extLst>
                    <a:ext uri="{9D8B030D-6E8A-4147-A177-3AD203B41FA5}">
                      <a16:colId xmlns="" xmlns:a16="http://schemas.microsoft.com/office/drawing/2014/main" val="20003"/>
                    </a:ext>
                  </a:extLst>
                </a:gridCol>
              </a:tblGrid>
              <a:tr h="478630">
                <a:tc>
                  <a:txBody>
                    <a:bodyPr/>
                    <a:lstStyle/>
                    <a:p>
                      <a:pPr>
                        <a:lnSpc>
                          <a:spcPct val="115000"/>
                        </a:lnSpc>
                        <a:spcAft>
                          <a:spcPts val="0"/>
                        </a:spcAft>
                      </a:pPr>
                      <a:r>
                        <a:rPr lang="pl-PL" sz="1100" dirty="0">
                          <a:solidFill>
                            <a:schemeClr val="bg1"/>
                          </a:solidFill>
                          <a:effectLst/>
                        </a:rPr>
                        <a:t>Tytuł zadania publicznego </a:t>
                      </a:r>
                      <a:endParaRPr lang="pl-PL" sz="1800" dirty="0">
                        <a:solidFill>
                          <a:schemeClr val="bg1"/>
                        </a:solidFill>
                        <a:effectLst/>
                        <a:latin typeface="Calibri"/>
                        <a:ea typeface="Calibri"/>
                        <a:cs typeface="Times New Roman"/>
                      </a:endParaRPr>
                    </a:p>
                  </a:txBody>
                  <a:tcPr marL="68580" marR="68580" marT="0" marB="0">
                    <a:solidFill>
                      <a:schemeClr val="accent6">
                        <a:lumMod val="40000"/>
                        <a:lumOff val="60000"/>
                      </a:schemeClr>
                    </a:solidFill>
                  </a:tcPr>
                </a:tc>
                <a:tc gridSpan="3">
                  <a:txBody>
                    <a:bodyPr/>
                    <a:lstStyle/>
                    <a:p>
                      <a:pPr algn="just">
                        <a:lnSpc>
                          <a:spcPct val="115000"/>
                        </a:lnSpc>
                        <a:spcAft>
                          <a:spcPts val="0"/>
                        </a:spcAft>
                      </a:pPr>
                      <a:r>
                        <a:rPr lang="pl-PL" sz="1100" dirty="0">
                          <a:solidFill>
                            <a:srgbClr val="FF0000"/>
                          </a:solidFill>
                          <a:effectLst/>
                        </a:rPr>
                        <a:t>Tytuł zadania jest zawarty na państwa wcześniej złożonych ofertach lub na</a:t>
                      </a:r>
                      <a:r>
                        <a:rPr lang="pl-PL" sz="1100" baseline="0" dirty="0">
                          <a:solidFill>
                            <a:srgbClr val="FF0000"/>
                          </a:solidFill>
                          <a:effectLst/>
                        </a:rPr>
                        <a:t> umowie w §1 ust. 1. Przedmiot umowy. </a:t>
                      </a:r>
                      <a:endParaRPr lang="pl-PL" sz="1800" dirty="0">
                        <a:solidFill>
                          <a:srgbClr val="FF0000"/>
                        </a:solidFill>
                        <a:effectLst/>
                        <a:latin typeface="Calibri"/>
                        <a:ea typeface="Calibri"/>
                        <a:cs typeface="Times New Roman"/>
                      </a:endParaRPr>
                    </a:p>
                  </a:txBody>
                  <a:tcPr marL="68580" marR="68580" marT="0" marB="0">
                    <a:solidFill>
                      <a:schemeClr val="tx1"/>
                    </a:solidFill>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478630">
                <a:tc>
                  <a:txBody>
                    <a:bodyPr/>
                    <a:lstStyle/>
                    <a:p>
                      <a:pPr>
                        <a:lnSpc>
                          <a:spcPct val="115000"/>
                        </a:lnSpc>
                        <a:spcAft>
                          <a:spcPts val="0"/>
                        </a:spcAft>
                      </a:pPr>
                      <a:r>
                        <a:rPr lang="pl-PL" sz="1100" dirty="0">
                          <a:solidFill>
                            <a:schemeClr val="bg1"/>
                          </a:solidFill>
                          <a:effectLst/>
                        </a:rPr>
                        <a:t>Nazwa Zleceniobiorcy(-</a:t>
                      </a:r>
                      <a:r>
                        <a:rPr lang="pl-PL" sz="1100" dirty="0" err="1">
                          <a:solidFill>
                            <a:schemeClr val="bg1"/>
                          </a:solidFill>
                          <a:effectLst/>
                        </a:rPr>
                        <a:t>ców</a:t>
                      </a:r>
                      <a:r>
                        <a:rPr lang="pl-PL" sz="1100" dirty="0">
                          <a:solidFill>
                            <a:schemeClr val="bg1"/>
                          </a:solidFill>
                          <a:effectLst/>
                        </a:rPr>
                        <a:t>)</a:t>
                      </a:r>
                      <a:endParaRPr lang="pl-PL" sz="1800" dirty="0">
                        <a:solidFill>
                          <a:schemeClr val="bg1"/>
                        </a:solidFill>
                        <a:effectLst/>
                        <a:latin typeface="Calibri"/>
                        <a:ea typeface="Calibri"/>
                        <a:cs typeface="Times New Roman"/>
                      </a:endParaRPr>
                    </a:p>
                  </a:txBody>
                  <a:tcPr marL="68580" marR="68580" marT="0" marB="0">
                    <a:solidFill>
                      <a:schemeClr val="accent6">
                        <a:lumMod val="40000"/>
                        <a:lumOff val="60000"/>
                      </a:schemeClr>
                    </a:solidFill>
                  </a:tcPr>
                </a:tc>
                <a:tc gridSpan="3">
                  <a:txBody>
                    <a:bodyPr/>
                    <a:lstStyle/>
                    <a:p>
                      <a:pPr>
                        <a:lnSpc>
                          <a:spcPct val="115000"/>
                        </a:lnSpc>
                        <a:spcAft>
                          <a:spcPts val="0"/>
                        </a:spcAft>
                      </a:pPr>
                      <a:r>
                        <a:rPr lang="pl-PL" sz="1100" b="1" baseline="0" dirty="0">
                          <a:solidFill>
                            <a:srgbClr val="FF0000"/>
                          </a:solidFill>
                          <a:effectLst/>
                        </a:rPr>
                        <a:t>Wpisujemy tu dane tj. nazwa, adres, numer KRS lub inny nadany  Stowarzyszenia/LKS-u/ UKS-u/ KGW. </a:t>
                      </a:r>
                      <a:endParaRPr lang="pl-PL" sz="1800" dirty="0">
                        <a:solidFill>
                          <a:schemeClr val="bg1"/>
                        </a:solidFill>
                        <a:effectLst/>
                        <a:latin typeface="Calibri"/>
                        <a:ea typeface="Calibri"/>
                        <a:cs typeface="Times New Roman"/>
                      </a:endParaRPr>
                    </a:p>
                  </a:txBody>
                  <a:tcPr marL="68580" marR="68580" marT="0" marB="0">
                    <a:solidFill>
                      <a:schemeClr val="tx1"/>
                    </a:solidFill>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1"/>
                  </a:ext>
                </a:extLst>
              </a:tr>
              <a:tr h="986956">
                <a:tc>
                  <a:txBody>
                    <a:bodyPr/>
                    <a:lstStyle/>
                    <a:p>
                      <a:pPr>
                        <a:lnSpc>
                          <a:spcPct val="115000"/>
                        </a:lnSpc>
                        <a:spcAft>
                          <a:spcPts val="0"/>
                        </a:spcAft>
                      </a:pPr>
                      <a:r>
                        <a:rPr lang="pl-PL" sz="1100" dirty="0">
                          <a:solidFill>
                            <a:schemeClr val="bg1"/>
                          </a:solidFill>
                          <a:effectLst/>
                        </a:rPr>
                        <a:t>Data zawarcia umowy </a:t>
                      </a:r>
                      <a:endParaRPr lang="pl-PL" sz="1800" dirty="0">
                        <a:solidFill>
                          <a:schemeClr val="bg1"/>
                        </a:solidFill>
                        <a:effectLst/>
                        <a:latin typeface="Calibri"/>
                        <a:ea typeface="Calibri"/>
                        <a:cs typeface="Times New Roman"/>
                      </a:endParaRPr>
                    </a:p>
                  </a:txBody>
                  <a:tcPr marL="68580" marR="68580" marT="0" marB="0">
                    <a:solidFill>
                      <a:schemeClr val="accent6">
                        <a:lumMod val="40000"/>
                        <a:lumOff val="60000"/>
                      </a:schemeClr>
                    </a:solidFill>
                  </a:tcPr>
                </a:tc>
                <a:tc>
                  <a:txBody>
                    <a:bodyPr/>
                    <a:lstStyle/>
                    <a:p>
                      <a:pPr>
                        <a:lnSpc>
                          <a:spcPct val="115000"/>
                        </a:lnSpc>
                        <a:spcAft>
                          <a:spcPts val="0"/>
                        </a:spcAft>
                      </a:pPr>
                      <a:r>
                        <a:rPr lang="pl-PL" sz="1100" b="1" dirty="0">
                          <a:solidFill>
                            <a:srgbClr val="FF0000"/>
                          </a:solidFill>
                          <a:effectLst/>
                        </a:rPr>
                        <a:t>Wpisujemy tu datę, która jest na umowie.</a:t>
                      </a:r>
                      <a:endParaRPr lang="pl-PL" sz="1800" b="1" dirty="0">
                        <a:solidFill>
                          <a:srgbClr val="FF0000"/>
                        </a:solidFill>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100" b="1" dirty="0">
                          <a:solidFill>
                            <a:schemeClr val="bg1"/>
                          </a:solidFill>
                          <a:effectLst/>
                        </a:rPr>
                        <a:t>Numer umowy, o ile został nadany </a:t>
                      </a:r>
                      <a:endParaRPr lang="pl-PL" sz="1800" b="1" dirty="0">
                        <a:solidFill>
                          <a:schemeClr val="bg1"/>
                        </a:solidFill>
                        <a:effectLst/>
                        <a:latin typeface="Calibri"/>
                        <a:ea typeface="Calibri"/>
                        <a:cs typeface="Times New Roman"/>
                      </a:endParaRPr>
                    </a:p>
                  </a:txBody>
                  <a:tcPr marL="68580" marR="68580" marT="0" marB="0">
                    <a:solidFill>
                      <a:schemeClr val="accent6">
                        <a:lumMod val="40000"/>
                        <a:lumOff val="60000"/>
                      </a:schemeClr>
                    </a:solidFill>
                  </a:tcPr>
                </a:tc>
                <a:tc>
                  <a:txBody>
                    <a:bodyPr/>
                    <a:lstStyle/>
                    <a:p>
                      <a:pPr>
                        <a:lnSpc>
                          <a:spcPct val="115000"/>
                        </a:lnSpc>
                        <a:spcAft>
                          <a:spcPts val="0"/>
                        </a:spcAft>
                      </a:pPr>
                      <a:r>
                        <a:rPr lang="pl-PL" sz="1100" b="1" dirty="0">
                          <a:solidFill>
                            <a:srgbClr val="FF0000"/>
                          </a:solidFill>
                          <a:effectLst/>
                        </a:rPr>
                        <a:t>Numer</a:t>
                      </a:r>
                      <a:r>
                        <a:rPr lang="pl-PL" sz="1100" b="1" baseline="0" dirty="0">
                          <a:solidFill>
                            <a:srgbClr val="FF0000"/>
                          </a:solidFill>
                          <a:effectLst/>
                        </a:rPr>
                        <a:t> umowy jest zawsze nadany i zaczyna się od IOS/….</a:t>
                      </a:r>
                      <a:endParaRPr lang="pl-PL" sz="1800" b="1" dirty="0">
                        <a:solidFill>
                          <a:srgbClr val="FF0000"/>
                        </a:solidFill>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911452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I TRYB ORGANIZACJI OTWARTEGO KONKURSU OFERT</a:t>
            </a:r>
          </a:p>
        </p:txBody>
      </p:sp>
      <p:sp>
        <p:nvSpPr>
          <p:cNvPr id="3" name="Symbol zastępczy zawartości 2"/>
          <p:cNvSpPr>
            <a:spLocks noGrp="1"/>
          </p:cNvSpPr>
          <p:nvPr>
            <p:ph idx="1"/>
          </p:nvPr>
        </p:nvSpPr>
        <p:spPr>
          <a:xfrm>
            <a:off x="467544" y="1772816"/>
            <a:ext cx="8136904" cy="4896544"/>
          </a:xfrm>
        </p:spPr>
        <p:txBody>
          <a:bodyPr>
            <a:normAutofit/>
          </a:bodyPr>
          <a:lstStyle/>
          <a:p>
            <a:pPr marL="0" indent="0" algn="just">
              <a:buNone/>
            </a:pPr>
            <a:r>
              <a:rPr lang="pl-PL" sz="2200" dirty="0"/>
              <a:t>Oferty należy złożyć na formularzu zgodnym z Rozporządzeniem Przewodniczącego Komitetu Do Spraw Pożytku Publicznego z dnia </a:t>
            </a:r>
            <a:br>
              <a:rPr lang="pl-PL" sz="2200" dirty="0"/>
            </a:br>
            <a:r>
              <a:rPr lang="pl-PL" sz="2200" dirty="0"/>
              <a:t>24 października 2018 roku w sprawie wzorów ofert i ramowych wzorów umów dotyczących realizacji zadań publicznych oraz wzorów sprawozdań z wykonania tych zadań (Dz. U. z 2018 r. poz. 2057)</a:t>
            </a:r>
          </a:p>
          <a:p>
            <a:pPr marL="0" indent="0" algn="just">
              <a:buNone/>
            </a:pPr>
            <a:endParaRPr lang="pl-PL" sz="2200" dirty="0"/>
          </a:p>
          <a:p>
            <a:pPr marL="0" indent="0" algn="just">
              <a:buNone/>
            </a:pPr>
            <a:r>
              <a:rPr lang="pl-PL" sz="2200" dirty="0"/>
              <a:t>Wzór dostępny na stronie internetowej Urzędu Miasta w Wojniczu </a:t>
            </a:r>
          </a:p>
          <a:p>
            <a:pPr marL="0" indent="0" algn="ctr">
              <a:buNone/>
            </a:pPr>
            <a:r>
              <a:rPr lang="pl-PL" sz="2200" dirty="0"/>
              <a:t>https://www.wojnicz.pl/ zakładce: </a:t>
            </a:r>
            <a:br>
              <a:rPr lang="pl-PL" sz="2200" dirty="0"/>
            </a:br>
            <a:r>
              <a:rPr lang="pl-PL" sz="2200" dirty="0"/>
              <a:t>MIESZKANIEC/ORGANIZACJE POZARZĄDOWE /OTWARTY KONKURS OFERT 2021</a:t>
            </a:r>
          </a:p>
          <a:p>
            <a:pPr marL="0" indent="0" algn="just">
              <a:buNone/>
            </a:pPr>
            <a:endParaRPr lang="pl-PL" sz="2200" dirty="0"/>
          </a:p>
          <a:p>
            <a:pPr marL="0" indent="0" algn="just">
              <a:buNone/>
            </a:pPr>
            <a:endParaRPr lang="pl-PL" sz="2200" dirty="0"/>
          </a:p>
          <a:p>
            <a:pPr marL="0" indent="0" algn="just">
              <a:buNone/>
            </a:pPr>
            <a:endParaRPr lang="pl-PL" sz="2200" dirty="0"/>
          </a:p>
        </p:txBody>
      </p:sp>
    </p:spTree>
    <p:extLst>
      <p:ext uri="{BB962C8B-B14F-4D97-AF65-F5344CB8AC3E}">
        <p14:creationId xmlns:p14="http://schemas.microsoft.com/office/powerpoint/2010/main" val="625811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Część I. Sprawozdanie merytoryczne </a:t>
            </a:r>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597290488"/>
              </p:ext>
            </p:extLst>
          </p:nvPr>
        </p:nvGraphicFramePr>
        <p:xfrm>
          <a:off x="251520" y="1484784"/>
          <a:ext cx="8640960" cy="1971675"/>
        </p:xfrm>
        <a:graphic>
          <a:graphicData uri="http://schemas.openxmlformats.org/drawingml/2006/table">
            <a:tbl>
              <a:tblPr firstRow="1" firstCol="1" bandRow="1">
                <a:tableStyleId>{D7AC3CCA-C797-4891-BE02-D94E43425B78}</a:tableStyleId>
              </a:tblPr>
              <a:tblGrid>
                <a:gridCol w="8640960">
                  <a:extLst>
                    <a:ext uri="{9D8B030D-6E8A-4147-A177-3AD203B41FA5}">
                      <a16:colId xmlns="" xmlns:a16="http://schemas.microsoft.com/office/drawing/2014/main" val="20000"/>
                    </a:ext>
                  </a:extLst>
                </a:gridCol>
              </a:tblGrid>
              <a:tr h="494816">
                <a:tc>
                  <a:txBody>
                    <a:bodyPr/>
                    <a:lstStyle/>
                    <a:p>
                      <a:pPr marL="342900" lvl="0" indent="-342900" algn="just">
                        <a:lnSpc>
                          <a:spcPct val="115000"/>
                        </a:lnSpc>
                        <a:spcAft>
                          <a:spcPts val="0"/>
                        </a:spcAft>
                        <a:buFont typeface="+mj-lt"/>
                        <a:buAutoNum type="arabicPeriod"/>
                      </a:pPr>
                      <a:r>
                        <a:rPr lang="pl-PL" sz="1050" dirty="0">
                          <a:effectLst/>
                        </a:rPr>
                        <a:t>Opis osiągniętych rezultatów wraz z liczbowym określeniem skali działań zrealizowanych w ramach zadania </a:t>
                      </a:r>
                      <a:endParaRPr lang="pl-PL" sz="1600" dirty="0">
                        <a:effectLst/>
                      </a:endParaRPr>
                    </a:p>
                    <a:p>
                      <a:pPr marL="90170" algn="just">
                        <a:lnSpc>
                          <a:spcPct val="115000"/>
                        </a:lnSpc>
                        <a:spcAft>
                          <a:spcPts val="0"/>
                        </a:spcAft>
                      </a:pPr>
                      <a:r>
                        <a:rPr lang="pl-PL" sz="1000" dirty="0">
                          <a:effectLst/>
                        </a:rPr>
                        <a:t>(należy opisać osiągnięte rezultaty zadania publicznego i sposób, w jaki zostały zmierzone; należy wskazać rezultaty trwałe oraz w jakim stopniu realizacja zadania przyczyniła się do osiągnięcia jego celu) </a:t>
                      </a:r>
                      <a:endParaRPr lang="pl-PL" sz="1600" dirty="0">
                        <a:effectLst/>
                        <a:latin typeface="Calibri"/>
                        <a:ea typeface="Calibri"/>
                        <a:cs typeface="Times New Roman"/>
                      </a:endParaRPr>
                    </a:p>
                  </a:txBody>
                  <a:tcPr marL="68580" marR="68580" marT="0" marB="0">
                    <a:solidFill>
                      <a:schemeClr val="accent6">
                        <a:lumMod val="40000"/>
                        <a:lumOff val="60000"/>
                      </a:schemeClr>
                    </a:solidFill>
                  </a:tcPr>
                </a:tc>
                <a:extLst>
                  <a:ext uri="{0D108BD9-81ED-4DB2-BD59-A6C34878D82A}">
                    <a16:rowId xmlns="" xmlns:a16="http://schemas.microsoft.com/office/drawing/2014/main" val="10000"/>
                  </a:ext>
                </a:extLst>
              </a:tr>
              <a:tr h="1089360">
                <a:tc>
                  <a:txBody>
                    <a:bodyPr/>
                    <a:lstStyle/>
                    <a:p>
                      <a:pPr>
                        <a:lnSpc>
                          <a:spcPct val="115000"/>
                        </a:lnSpc>
                        <a:spcAft>
                          <a:spcPts val="0"/>
                        </a:spcAft>
                      </a:pPr>
                      <a:r>
                        <a:rPr lang="pl-PL" sz="800" dirty="0">
                          <a:effectLst/>
                        </a:rPr>
                        <a:t> </a:t>
                      </a:r>
                      <a:endParaRPr lang="pl-PL" sz="1100" dirty="0">
                        <a:effectLst/>
                      </a:endParaRPr>
                    </a:p>
                    <a:p>
                      <a:pPr algn="just">
                        <a:lnSpc>
                          <a:spcPct val="115000"/>
                        </a:lnSpc>
                        <a:spcAft>
                          <a:spcPts val="0"/>
                        </a:spcAft>
                      </a:pPr>
                      <a:r>
                        <a:rPr lang="pl-PL" sz="1400" dirty="0">
                          <a:effectLst/>
                        </a:rPr>
                        <a:t> </a:t>
                      </a:r>
                      <a:r>
                        <a:rPr lang="pl-PL" sz="1400" dirty="0">
                          <a:solidFill>
                            <a:srgbClr val="FF0000"/>
                          </a:solidFill>
                          <a:effectLst/>
                        </a:rPr>
                        <a:t>W tym punkcie odnosimy się do oferty,</a:t>
                      </a:r>
                      <a:r>
                        <a:rPr lang="pl-PL" sz="1400" baseline="0" dirty="0">
                          <a:solidFill>
                            <a:srgbClr val="FF0000"/>
                          </a:solidFill>
                          <a:effectLst/>
                        </a:rPr>
                        <a:t> a jeśli organizacja składała  zaktualizowany harmonogram działań to należy odnieść się do jego zapisów</a:t>
                      </a:r>
                      <a:r>
                        <a:rPr lang="pl-PL" sz="1000" baseline="0" dirty="0">
                          <a:solidFill>
                            <a:srgbClr val="FF0000"/>
                          </a:solidFill>
                          <a:effectLst/>
                        </a:rPr>
                        <a:t>. </a:t>
                      </a:r>
                      <a:r>
                        <a:rPr lang="pl-PL" sz="1400" baseline="0" dirty="0">
                          <a:solidFill>
                            <a:srgbClr val="FF0000"/>
                          </a:solidFill>
                          <a:effectLst/>
                        </a:rPr>
                        <a:t>Punkt, do którego należy się odnieść to „Opis zakładanych rezultatów zadania publicznego. </a:t>
                      </a:r>
                      <a:endParaRPr lang="pl-PL" sz="1100" dirty="0">
                        <a:effectLst/>
                      </a:endParaRPr>
                    </a:p>
                    <a:p>
                      <a:pPr>
                        <a:lnSpc>
                          <a:spcPct val="115000"/>
                        </a:lnSpc>
                        <a:spcAft>
                          <a:spcPts val="0"/>
                        </a:spcAft>
                      </a:pPr>
                      <a:r>
                        <a:rPr lang="pl-PL" sz="800" dirty="0">
                          <a:effectLst/>
                        </a:rPr>
                        <a:t> </a:t>
                      </a:r>
                      <a:endParaRPr lang="pl-PL" sz="1100" dirty="0">
                        <a:effectLst/>
                      </a:endParaRPr>
                    </a:p>
                    <a:p>
                      <a:pPr>
                        <a:lnSpc>
                          <a:spcPct val="115000"/>
                        </a:lnSpc>
                        <a:spcAft>
                          <a:spcPts val="0"/>
                        </a:spcAft>
                      </a:pPr>
                      <a:r>
                        <a:rPr lang="pl-PL" sz="800" dirty="0">
                          <a:effectLst/>
                        </a:rPr>
                        <a:t> </a:t>
                      </a:r>
                      <a:endParaRPr lang="pl-PL" sz="1100" dirty="0">
                        <a:effectLst/>
                      </a:endParaRPr>
                    </a:p>
                    <a:p>
                      <a:pPr>
                        <a:lnSpc>
                          <a:spcPct val="115000"/>
                        </a:lnSpc>
                        <a:spcAft>
                          <a:spcPts val="0"/>
                        </a:spcAft>
                      </a:pPr>
                      <a:r>
                        <a:rPr lang="pl-PL" sz="800" dirty="0">
                          <a:effectLst/>
                        </a:rPr>
                        <a:t> </a:t>
                      </a:r>
                      <a:endParaRPr lang="pl-PL" sz="1100" dirty="0">
                        <a:effectLst/>
                      </a:endParaRPr>
                    </a:p>
                    <a:p>
                      <a:pPr>
                        <a:lnSpc>
                          <a:spcPct val="115000"/>
                        </a:lnSpc>
                        <a:spcAft>
                          <a:spcPts val="0"/>
                        </a:spcAft>
                      </a:pPr>
                      <a:r>
                        <a:rPr lang="pl-PL" sz="800" dirty="0">
                          <a:effectLst/>
                        </a:rPr>
                        <a:t> </a:t>
                      </a:r>
                      <a:endParaRPr lang="pl-PL" sz="1100" dirty="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1"/>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2509975726"/>
              </p:ext>
            </p:extLst>
          </p:nvPr>
        </p:nvGraphicFramePr>
        <p:xfrm>
          <a:off x="251520" y="3573016"/>
          <a:ext cx="8640960" cy="1991102"/>
        </p:xfrm>
        <a:graphic>
          <a:graphicData uri="http://schemas.openxmlformats.org/drawingml/2006/table">
            <a:tbl>
              <a:tblPr firstRow="1" firstCol="1" bandRow="1">
                <a:tableStyleId>{D7AC3CCA-C797-4891-BE02-D94E43425B78}</a:tableStyleId>
              </a:tblPr>
              <a:tblGrid>
                <a:gridCol w="8640960">
                  <a:extLst>
                    <a:ext uri="{9D8B030D-6E8A-4147-A177-3AD203B41FA5}">
                      <a16:colId xmlns="" xmlns:a16="http://schemas.microsoft.com/office/drawing/2014/main" val="20000"/>
                    </a:ext>
                  </a:extLst>
                </a:gridCol>
              </a:tblGrid>
              <a:tr h="799334">
                <a:tc>
                  <a:txBody>
                    <a:bodyPr/>
                    <a:lstStyle/>
                    <a:p>
                      <a:pPr marL="228600" lvl="0" indent="-228600" algn="just">
                        <a:lnSpc>
                          <a:spcPct val="115000"/>
                        </a:lnSpc>
                        <a:spcAft>
                          <a:spcPts val="0"/>
                        </a:spcAft>
                        <a:buFont typeface="+mj-lt"/>
                        <a:buAutoNum type="arabicPeriod" startAt="2"/>
                      </a:pPr>
                      <a:r>
                        <a:rPr lang="pl-PL" sz="1000" dirty="0">
                          <a:effectLst/>
                        </a:rPr>
                        <a:t>Szczegółowy opis wykonania poszczególnych działań </a:t>
                      </a:r>
                    </a:p>
                    <a:p>
                      <a:pPr marL="90170" algn="just">
                        <a:lnSpc>
                          <a:spcPct val="115000"/>
                        </a:lnSpc>
                        <a:spcAft>
                          <a:spcPts val="0"/>
                        </a:spcAft>
                      </a:pPr>
                      <a:r>
                        <a:rPr lang="pl-PL" sz="1000" dirty="0">
                          <a:effectLst/>
                        </a:rPr>
                        <a:t>(opis powinien zawierać szczegółową informację o zrealizowanych działaniach zgodnie z umową, z uwzględnieniem stopnia oraz skali ich wykonania, </a:t>
                      </a:r>
                      <a:br>
                        <a:rPr lang="pl-PL" sz="1000" dirty="0">
                          <a:effectLst/>
                        </a:rPr>
                      </a:br>
                      <a:r>
                        <a:rPr lang="pl-PL" sz="1000" dirty="0">
                          <a:effectLst/>
                        </a:rPr>
                        <a:t>a także wyjaśnić ewentualne odstępstwa w ich realizacji; w opisie należy przedstawić również informację o zaangażowanym wkładzie osobowym i wkładzie rzeczowym w realizacji działań; w przypadku realizacji działania przez podmiot niebędący stroną umowy</a:t>
                      </a:r>
                      <a:r>
                        <a:rPr lang="pl-PL" sz="1000" baseline="30000" dirty="0">
                          <a:effectLst/>
                        </a:rPr>
                        <a:t>)</a:t>
                      </a:r>
                      <a:r>
                        <a:rPr lang="pl-PL" sz="1000" dirty="0">
                          <a:effectLst/>
                        </a:rPr>
                        <a:t> należy to wyraźnie wskazać w opisie tego działania)</a:t>
                      </a:r>
                      <a:endParaRPr lang="pl-PL" sz="1000" dirty="0">
                        <a:effectLst/>
                        <a:latin typeface="Calibri"/>
                        <a:ea typeface="Calibri"/>
                        <a:cs typeface="Times New Roman"/>
                      </a:endParaRPr>
                    </a:p>
                  </a:txBody>
                  <a:tcPr marL="68580" marR="68580" marT="0" marB="0">
                    <a:solidFill>
                      <a:schemeClr val="accent6">
                        <a:lumMod val="40000"/>
                        <a:lumOff val="60000"/>
                      </a:schemeClr>
                    </a:solidFill>
                  </a:tcPr>
                </a:tc>
                <a:extLst>
                  <a:ext uri="{0D108BD9-81ED-4DB2-BD59-A6C34878D82A}">
                    <a16:rowId xmlns="" xmlns:a16="http://schemas.microsoft.com/office/drawing/2014/main" val="10000"/>
                  </a:ext>
                </a:extLst>
              </a:tr>
              <a:tr h="1067541">
                <a:tc>
                  <a:txBody>
                    <a:bodyPr/>
                    <a:lstStyle/>
                    <a:p>
                      <a:pPr>
                        <a:lnSpc>
                          <a:spcPct val="115000"/>
                        </a:lnSpc>
                        <a:spcAft>
                          <a:spcPts val="0"/>
                        </a:spcAft>
                      </a:pPr>
                      <a:r>
                        <a:rPr lang="pl-PL" sz="800" dirty="0">
                          <a:effectLst/>
                        </a:rPr>
                        <a:t> </a:t>
                      </a:r>
                      <a:endParaRPr lang="pl-PL" sz="1100" dirty="0">
                        <a:effectLst/>
                      </a:endParaRPr>
                    </a:p>
                    <a:p>
                      <a:pPr algn="just">
                        <a:lnSpc>
                          <a:spcPct val="115000"/>
                        </a:lnSpc>
                        <a:spcAft>
                          <a:spcPts val="0"/>
                        </a:spcAft>
                      </a:pPr>
                      <a:r>
                        <a:rPr lang="pl-PL" sz="800" dirty="0">
                          <a:effectLst/>
                        </a:rPr>
                        <a:t> </a:t>
                      </a:r>
                      <a:r>
                        <a:rPr lang="pl-PL" sz="1400" dirty="0">
                          <a:solidFill>
                            <a:srgbClr val="FF0000"/>
                          </a:solidFill>
                          <a:effectLst/>
                        </a:rPr>
                        <a:t>W tym punkcie odnosimy się do oferty,</a:t>
                      </a:r>
                      <a:r>
                        <a:rPr lang="pl-PL" sz="1400" baseline="0" dirty="0">
                          <a:solidFill>
                            <a:srgbClr val="FF0000"/>
                          </a:solidFill>
                          <a:effectLst/>
                        </a:rPr>
                        <a:t> a jeśli organizacja składała  zaktualizowany harmonogram działań to należy odnieść się do jego zapisów. Punkt do którego należy się odnieść to „Plan i harmonogram działań na rok….”</a:t>
                      </a:r>
                      <a:endParaRPr lang="pl-PL" sz="1400" dirty="0">
                        <a:effectLst/>
                      </a:endParaRPr>
                    </a:p>
                    <a:p>
                      <a:pPr>
                        <a:lnSpc>
                          <a:spcPct val="115000"/>
                        </a:lnSpc>
                        <a:spcAft>
                          <a:spcPts val="0"/>
                        </a:spcAft>
                      </a:pPr>
                      <a:r>
                        <a:rPr lang="pl-PL" sz="800" dirty="0">
                          <a:effectLst/>
                        </a:rPr>
                        <a:t> </a:t>
                      </a:r>
                      <a:endParaRPr lang="pl-PL" sz="1100" dirty="0">
                        <a:effectLst/>
                      </a:endParaRPr>
                    </a:p>
                    <a:p>
                      <a:pPr>
                        <a:lnSpc>
                          <a:spcPct val="115000"/>
                        </a:lnSpc>
                        <a:spcAft>
                          <a:spcPts val="0"/>
                        </a:spcAft>
                      </a:pPr>
                      <a:r>
                        <a:rPr lang="pl-PL" sz="800" dirty="0">
                          <a:effectLst/>
                        </a:rPr>
                        <a:t> </a:t>
                      </a:r>
                      <a:endParaRPr lang="pl-PL" sz="1100" dirty="0">
                        <a:effectLst/>
                      </a:endParaRPr>
                    </a:p>
                    <a:p>
                      <a:pPr>
                        <a:lnSpc>
                          <a:spcPct val="115000"/>
                        </a:lnSpc>
                        <a:spcAft>
                          <a:spcPts val="0"/>
                        </a:spcAft>
                      </a:pPr>
                      <a:r>
                        <a:rPr lang="pl-PL" sz="800" dirty="0">
                          <a:effectLst/>
                        </a:rPr>
                        <a:t> </a:t>
                      </a:r>
                      <a:endParaRPr lang="pl-PL" sz="1100" dirty="0">
                        <a:effectLst/>
                      </a:endParaRPr>
                    </a:p>
                    <a:p>
                      <a:pPr>
                        <a:lnSpc>
                          <a:spcPct val="115000"/>
                        </a:lnSpc>
                        <a:spcAft>
                          <a:spcPts val="0"/>
                        </a:spcAft>
                      </a:pPr>
                      <a:r>
                        <a:rPr lang="pl-PL" sz="800" dirty="0">
                          <a:effectLst/>
                        </a:rPr>
                        <a:t> </a:t>
                      </a:r>
                      <a:endParaRPr lang="pl-PL" sz="1100" dirty="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1"/>
                  </a:ext>
                </a:extLst>
              </a:tr>
            </a:tbl>
          </a:graphicData>
        </a:graphic>
      </p:graphicFrame>
      <p:sp>
        <p:nvSpPr>
          <p:cNvPr id="6" name="Rectangle 1"/>
          <p:cNvSpPr>
            <a:spLocks noChangeArrowheads="1"/>
          </p:cNvSpPr>
          <p:nvPr/>
        </p:nvSpPr>
        <p:spPr bwMode="auto">
          <a:xfrm>
            <a:off x="1647825" y="3127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cap="none" normalizeH="0" baseline="0">
                <a:ln>
                  <a:noFill/>
                </a:ln>
                <a:solidFill>
                  <a:schemeClr val="tx1"/>
                </a:solidFill>
                <a:effectLst/>
                <a:latin typeface="Arial" pitchFamily="34" charset="0"/>
                <a:cs typeface="Arial" pitchFamily="34" charset="0"/>
              </a:rPr>
              <a:t/>
            </a:r>
            <a:br>
              <a:rPr kumimoji="0" lang="pl-PL" altLang="pl-PL" sz="1800" b="0" i="0" u="none" strike="noStrike" cap="none" normalizeH="0" baseline="0">
                <a:ln>
                  <a:noFill/>
                </a:ln>
                <a:solidFill>
                  <a:schemeClr val="tx1"/>
                </a:solidFill>
                <a:effectLst/>
                <a:latin typeface="Arial" pitchFamily="34" charset="0"/>
                <a:cs typeface="Arial" pitchFamily="34" charset="0"/>
              </a:rPr>
            </a:br>
            <a:endParaRPr kumimoji="0" lang="pl-PL" altLang="pl-PL" sz="1800" b="0" i="0" u="none" strike="noStrike" cap="none" normalizeH="0" baseline="0">
              <a:ln>
                <a:noFill/>
              </a:ln>
              <a:solidFill>
                <a:schemeClr val="tx1"/>
              </a:solidFill>
              <a:effectLst/>
              <a:latin typeface="Arial" pitchFamily="34" charset="0"/>
              <a:cs typeface="Arial" pitchFamily="34" charset="0"/>
            </a:endParaRPr>
          </a:p>
        </p:txBody>
      </p:sp>
      <p:sp>
        <p:nvSpPr>
          <p:cNvPr id="7" name="Rectangle 2"/>
          <p:cNvSpPr>
            <a:spLocks noChangeArrowheads="1"/>
          </p:cNvSpPr>
          <p:nvPr/>
        </p:nvSpPr>
        <p:spPr bwMode="auto">
          <a:xfrm>
            <a:off x="1647825" y="3127375"/>
            <a:ext cx="301783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Tree>
    <p:extLst>
      <p:ext uri="{BB962C8B-B14F-4D97-AF65-F5344CB8AC3E}">
        <p14:creationId xmlns:p14="http://schemas.microsoft.com/office/powerpoint/2010/main" val="282562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t>Część II. Sprawozdanie z wykonania wydatków </a:t>
            </a:r>
            <a:endParaRPr lang="pl-PL" sz="3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2237029113"/>
              </p:ext>
            </p:extLst>
          </p:nvPr>
        </p:nvGraphicFramePr>
        <p:xfrm>
          <a:off x="251520" y="1268760"/>
          <a:ext cx="8568952" cy="3358500"/>
        </p:xfrm>
        <a:graphic>
          <a:graphicData uri="http://schemas.openxmlformats.org/drawingml/2006/table">
            <a:tbl>
              <a:tblPr firstRow="1" firstCol="1" bandRow="1">
                <a:tableStyleId>{D7AC3CCA-C797-4891-BE02-D94E43425B78}</a:tableStyleId>
              </a:tblPr>
              <a:tblGrid>
                <a:gridCol w="892056">
                  <a:extLst>
                    <a:ext uri="{9D8B030D-6E8A-4147-A177-3AD203B41FA5}">
                      <a16:colId xmlns="" xmlns:a16="http://schemas.microsoft.com/office/drawing/2014/main" val="20000"/>
                    </a:ext>
                  </a:extLst>
                </a:gridCol>
                <a:gridCol w="3392420">
                  <a:extLst>
                    <a:ext uri="{9D8B030D-6E8A-4147-A177-3AD203B41FA5}">
                      <a16:colId xmlns="" xmlns:a16="http://schemas.microsoft.com/office/drawing/2014/main" val="20001"/>
                    </a:ext>
                  </a:extLst>
                </a:gridCol>
                <a:gridCol w="2142238">
                  <a:extLst>
                    <a:ext uri="{9D8B030D-6E8A-4147-A177-3AD203B41FA5}">
                      <a16:colId xmlns="" xmlns:a16="http://schemas.microsoft.com/office/drawing/2014/main" val="20002"/>
                    </a:ext>
                  </a:extLst>
                </a:gridCol>
                <a:gridCol w="2142238">
                  <a:extLst>
                    <a:ext uri="{9D8B030D-6E8A-4147-A177-3AD203B41FA5}">
                      <a16:colId xmlns="" xmlns:a16="http://schemas.microsoft.com/office/drawing/2014/main" val="20003"/>
                    </a:ext>
                  </a:extLst>
                </a:gridCol>
              </a:tblGrid>
              <a:tr h="0">
                <a:tc gridSpan="4">
                  <a:txBody>
                    <a:bodyPr/>
                    <a:lstStyle/>
                    <a:p>
                      <a:pPr marL="342900" lvl="0" indent="-342900">
                        <a:lnSpc>
                          <a:spcPct val="115000"/>
                        </a:lnSpc>
                        <a:spcAft>
                          <a:spcPts val="0"/>
                        </a:spcAft>
                        <a:buFont typeface="+mj-lt"/>
                        <a:buAutoNum type="arabicPeriod"/>
                      </a:pPr>
                      <a:r>
                        <a:rPr lang="pl-PL" sz="1000" dirty="0">
                          <a:effectLst/>
                        </a:rPr>
                        <a:t>Rozliczenie wydatków za rok…..</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0">
                <a:tc>
                  <a:txBody>
                    <a:bodyPr/>
                    <a:lstStyle/>
                    <a:p>
                      <a:pPr algn="ctr">
                        <a:lnSpc>
                          <a:spcPct val="115000"/>
                        </a:lnSpc>
                        <a:spcAft>
                          <a:spcPts val="0"/>
                        </a:spcAft>
                      </a:pPr>
                      <a:r>
                        <a:rPr lang="pl-PL" sz="1000" dirty="0">
                          <a:effectLst/>
                        </a:rPr>
                        <a:t>Lp.</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a:txBody>
                    <a:bodyPr/>
                    <a:lstStyle/>
                    <a:p>
                      <a:pPr algn="ctr">
                        <a:lnSpc>
                          <a:spcPct val="115000"/>
                        </a:lnSpc>
                        <a:spcAft>
                          <a:spcPts val="0"/>
                        </a:spcAft>
                      </a:pPr>
                      <a:r>
                        <a:rPr lang="pl-PL" sz="1000" dirty="0">
                          <a:effectLst/>
                        </a:rPr>
                        <a:t>Rodzaj kosztu</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a:txBody>
                    <a:bodyPr/>
                    <a:lstStyle/>
                    <a:p>
                      <a:pPr algn="ctr">
                        <a:lnSpc>
                          <a:spcPct val="115000"/>
                        </a:lnSpc>
                        <a:spcAft>
                          <a:spcPts val="0"/>
                        </a:spcAft>
                      </a:pPr>
                      <a:r>
                        <a:rPr lang="pl-PL" sz="1000" dirty="0">
                          <a:effectLst/>
                        </a:rPr>
                        <a:t>Koszty zgodnie z umową</a:t>
                      </a:r>
                      <a:endParaRPr lang="pl-PL" sz="1400" dirty="0">
                        <a:effectLst/>
                      </a:endParaRPr>
                    </a:p>
                    <a:p>
                      <a:pPr algn="ctr">
                        <a:lnSpc>
                          <a:spcPct val="115000"/>
                        </a:lnSpc>
                        <a:spcAft>
                          <a:spcPts val="0"/>
                        </a:spcAft>
                      </a:pPr>
                      <a:r>
                        <a:rPr lang="pl-PL" sz="1000" dirty="0">
                          <a:effectLst/>
                        </a:rPr>
                        <a:t>(w zł)</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a:txBody>
                    <a:bodyPr/>
                    <a:lstStyle/>
                    <a:p>
                      <a:pPr algn="ctr">
                        <a:lnSpc>
                          <a:spcPct val="115000"/>
                        </a:lnSpc>
                        <a:spcAft>
                          <a:spcPts val="0"/>
                        </a:spcAft>
                      </a:pPr>
                      <a:r>
                        <a:rPr lang="pl-PL" sz="1000" dirty="0">
                          <a:effectLst/>
                        </a:rPr>
                        <a:t>Faktycznie poniesione wydatki </a:t>
                      </a:r>
                      <a:endParaRPr lang="pl-PL" sz="1400" dirty="0">
                        <a:effectLst/>
                      </a:endParaRPr>
                    </a:p>
                    <a:p>
                      <a:pPr algn="ctr">
                        <a:lnSpc>
                          <a:spcPct val="115000"/>
                        </a:lnSpc>
                        <a:spcAft>
                          <a:spcPts val="0"/>
                        </a:spcAft>
                      </a:pPr>
                      <a:r>
                        <a:rPr lang="pl-PL" sz="1000" dirty="0">
                          <a:effectLst/>
                        </a:rPr>
                        <a:t>(w zł)</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extLst>
                  <a:ext uri="{0D108BD9-81ED-4DB2-BD59-A6C34878D82A}">
                    <a16:rowId xmlns="" xmlns:a16="http://schemas.microsoft.com/office/drawing/2014/main" val="10001"/>
                  </a:ext>
                </a:extLst>
              </a:tr>
              <a:tr h="0">
                <a:tc>
                  <a:txBody>
                    <a:bodyPr/>
                    <a:lstStyle/>
                    <a:p>
                      <a:pPr>
                        <a:lnSpc>
                          <a:spcPct val="115000"/>
                        </a:lnSpc>
                        <a:spcAft>
                          <a:spcPts val="0"/>
                        </a:spcAft>
                      </a:pPr>
                      <a:r>
                        <a:rPr lang="pl-PL" sz="1000" dirty="0">
                          <a:effectLst/>
                        </a:rPr>
                        <a:t>I.</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gridSpan="3">
                  <a:txBody>
                    <a:bodyPr/>
                    <a:lstStyle/>
                    <a:p>
                      <a:pPr>
                        <a:lnSpc>
                          <a:spcPct val="115000"/>
                        </a:lnSpc>
                        <a:spcAft>
                          <a:spcPts val="0"/>
                        </a:spcAft>
                      </a:pPr>
                      <a:r>
                        <a:rPr lang="pl-PL" sz="1000" dirty="0">
                          <a:effectLst/>
                        </a:rPr>
                        <a:t>Koszty realizacji działań </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2"/>
                  </a:ext>
                </a:extLst>
              </a:tr>
              <a:tr h="0">
                <a:tc>
                  <a:txBody>
                    <a:bodyPr/>
                    <a:lstStyle/>
                    <a:p>
                      <a:pPr>
                        <a:lnSpc>
                          <a:spcPct val="115000"/>
                        </a:lnSpc>
                        <a:spcAft>
                          <a:spcPts val="0"/>
                        </a:spcAft>
                      </a:pPr>
                      <a:r>
                        <a:rPr lang="pl-PL" sz="1000" dirty="0">
                          <a:effectLst/>
                        </a:rPr>
                        <a:t>I.1.</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Działanie 1</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3"/>
                  </a:ext>
                </a:extLst>
              </a:tr>
              <a:tr h="203820">
                <a:tc>
                  <a:txBody>
                    <a:bodyPr/>
                    <a:lstStyle/>
                    <a:p>
                      <a:pPr>
                        <a:lnSpc>
                          <a:spcPct val="115000"/>
                        </a:lnSpc>
                        <a:spcAft>
                          <a:spcPts val="0"/>
                        </a:spcAft>
                      </a:pPr>
                      <a:r>
                        <a:rPr lang="pl-PL" sz="1000" dirty="0">
                          <a:effectLst/>
                        </a:rPr>
                        <a:t>I.1.1.</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Koszt 1</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4"/>
                  </a:ext>
                </a:extLst>
              </a:tr>
              <a:tr h="0">
                <a:tc>
                  <a:txBody>
                    <a:bodyPr/>
                    <a:lstStyle/>
                    <a:p>
                      <a:pPr>
                        <a:lnSpc>
                          <a:spcPct val="115000"/>
                        </a:lnSpc>
                        <a:spcAft>
                          <a:spcPts val="0"/>
                        </a:spcAft>
                      </a:pPr>
                      <a:r>
                        <a:rPr lang="pl-PL" sz="1000" dirty="0">
                          <a:effectLst/>
                        </a:rPr>
                        <a:t>I.1.2.</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Koszt 2</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5"/>
                  </a:ext>
                </a:extLst>
              </a:tr>
              <a:tr h="0">
                <a:tc>
                  <a:txBody>
                    <a:bodyPr/>
                    <a:lstStyle/>
                    <a:p>
                      <a:pPr>
                        <a:lnSpc>
                          <a:spcPct val="115000"/>
                        </a:lnSpc>
                        <a:spcAft>
                          <a:spcPts val="0"/>
                        </a:spcAft>
                      </a:pPr>
                      <a:r>
                        <a:rPr lang="pl-PL" sz="1000" dirty="0">
                          <a:effectLst/>
                        </a:rPr>
                        <a:t>…</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6"/>
                  </a:ext>
                </a:extLst>
              </a:tr>
              <a:tr h="0">
                <a:tc>
                  <a:txBody>
                    <a:bodyPr/>
                    <a:lstStyle/>
                    <a:p>
                      <a:pPr>
                        <a:lnSpc>
                          <a:spcPct val="115000"/>
                        </a:lnSpc>
                        <a:spcAft>
                          <a:spcPts val="0"/>
                        </a:spcAft>
                      </a:pPr>
                      <a:r>
                        <a:rPr lang="pl-PL" sz="1000" dirty="0">
                          <a:effectLst/>
                        </a:rPr>
                        <a:t>I.2.</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Działanie 2</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7"/>
                  </a:ext>
                </a:extLst>
              </a:tr>
              <a:tr h="0">
                <a:tc>
                  <a:txBody>
                    <a:bodyPr/>
                    <a:lstStyle/>
                    <a:p>
                      <a:pPr>
                        <a:lnSpc>
                          <a:spcPct val="115000"/>
                        </a:lnSpc>
                        <a:spcAft>
                          <a:spcPts val="0"/>
                        </a:spcAft>
                      </a:pPr>
                      <a:r>
                        <a:rPr lang="pl-PL" sz="1000" dirty="0">
                          <a:effectLst/>
                        </a:rPr>
                        <a:t>I.2.1.</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Koszt 1</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8"/>
                  </a:ext>
                </a:extLst>
              </a:tr>
              <a:tr h="0">
                <a:tc>
                  <a:txBody>
                    <a:bodyPr/>
                    <a:lstStyle/>
                    <a:p>
                      <a:pPr>
                        <a:lnSpc>
                          <a:spcPct val="115000"/>
                        </a:lnSpc>
                        <a:spcAft>
                          <a:spcPts val="0"/>
                        </a:spcAft>
                      </a:pPr>
                      <a:r>
                        <a:rPr lang="pl-PL" sz="1000" dirty="0">
                          <a:effectLst/>
                        </a:rPr>
                        <a:t>I.2.2.</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Koszt 2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09"/>
                  </a:ext>
                </a:extLst>
              </a:tr>
              <a:tr h="0">
                <a:tc>
                  <a:txBody>
                    <a:bodyPr/>
                    <a:lstStyle/>
                    <a:p>
                      <a:pPr>
                        <a:lnSpc>
                          <a:spcPct val="115000"/>
                        </a:lnSpc>
                        <a:spcAft>
                          <a:spcPts val="0"/>
                        </a:spcAft>
                      </a:pPr>
                      <a:r>
                        <a:rPr lang="pl-PL" sz="1000" dirty="0">
                          <a:effectLst/>
                        </a:rPr>
                        <a:t>…</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10"/>
                  </a:ext>
                </a:extLst>
              </a:tr>
              <a:tr h="0">
                <a:tc gridSpan="2">
                  <a:txBody>
                    <a:bodyPr/>
                    <a:lstStyle/>
                    <a:p>
                      <a:pPr>
                        <a:lnSpc>
                          <a:spcPct val="115000"/>
                        </a:lnSpc>
                        <a:spcAft>
                          <a:spcPts val="0"/>
                        </a:spcAft>
                      </a:pPr>
                      <a:r>
                        <a:rPr lang="pl-PL" sz="1000" dirty="0">
                          <a:effectLst/>
                        </a:rPr>
                        <a:t>Suma kosztów realizacji zadania </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hMerge="1">
                  <a:txBody>
                    <a:bodyPr/>
                    <a:lstStyle/>
                    <a:p>
                      <a:endParaRPr lang="pl-PL"/>
                    </a:p>
                  </a:txBody>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11"/>
                  </a:ext>
                </a:extLst>
              </a:tr>
              <a:tr h="0">
                <a:tc>
                  <a:txBody>
                    <a:bodyPr/>
                    <a:lstStyle/>
                    <a:p>
                      <a:pPr>
                        <a:lnSpc>
                          <a:spcPct val="115000"/>
                        </a:lnSpc>
                        <a:spcAft>
                          <a:spcPts val="0"/>
                        </a:spcAft>
                      </a:pPr>
                      <a:r>
                        <a:rPr lang="pl-PL" sz="1000" dirty="0">
                          <a:effectLst/>
                        </a:rPr>
                        <a:t>II. </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gridSpan="3">
                  <a:txBody>
                    <a:bodyPr/>
                    <a:lstStyle/>
                    <a:p>
                      <a:pPr>
                        <a:lnSpc>
                          <a:spcPct val="115000"/>
                        </a:lnSpc>
                        <a:spcAft>
                          <a:spcPts val="0"/>
                        </a:spcAft>
                      </a:pPr>
                      <a:r>
                        <a:rPr lang="pl-PL" sz="1000" dirty="0">
                          <a:effectLst/>
                        </a:rPr>
                        <a:t>Koszty administracyjne</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12"/>
                  </a:ext>
                </a:extLst>
              </a:tr>
              <a:tr h="0">
                <a:tc>
                  <a:txBody>
                    <a:bodyPr/>
                    <a:lstStyle/>
                    <a:p>
                      <a:pPr>
                        <a:lnSpc>
                          <a:spcPct val="115000"/>
                        </a:lnSpc>
                        <a:spcAft>
                          <a:spcPts val="0"/>
                        </a:spcAft>
                      </a:pPr>
                      <a:r>
                        <a:rPr lang="pl-PL" sz="1000" dirty="0">
                          <a:effectLst/>
                        </a:rPr>
                        <a:t>II.1.</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Koszt 1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13"/>
                  </a:ext>
                </a:extLst>
              </a:tr>
              <a:tr h="0">
                <a:tc>
                  <a:txBody>
                    <a:bodyPr/>
                    <a:lstStyle/>
                    <a:p>
                      <a:pPr>
                        <a:lnSpc>
                          <a:spcPct val="115000"/>
                        </a:lnSpc>
                        <a:spcAft>
                          <a:spcPts val="0"/>
                        </a:spcAft>
                      </a:pPr>
                      <a:r>
                        <a:rPr lang="pl-PL" sz="1000" dirty="0">
                          <a:effectLst/>
                        </a:rPr>
                        <a:t>II.2.</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Koszt 2</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a:effectLst/>
                        </a:rPr>
                        <a:t> </a:t>
                      </a:r>
                      <a:endParaRPr lang="pl-PL" sz="140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14"/>
                  </a:ext>
                </a:extLst>
              </a:tr>
              <a:tr h="0">
                <a:tc>
                  <a:txBody>
                    <a:bodyPr/>
                    <a:lstStyle/>
                    <a:p>
                      <a:pPr>
                        <a:lnSpc>
                          <a:spcPct val="115000"/>
                        </a:lnSpc>
                        <a:spcAft>
                          <a:spcPts val="0"/>
                        </a:spcAft>
                      </a:pPr>
                      <a:r>
                        <a:rPr lang="pl-PL" sz="1000" dirty="0">
                          <a:effectLst/>
                        </a:rPr>
                        <a:t>…</a:t>
                      </a:r>
                      <a:endParaRPr lang="pl-PL" sz="1400" dirty="0">
                        <a:effectLst/>
                        <a:latin typeface="Calibri"/>
                        <a:ea typeface="Calibri"/>
                        <a:cs typeface="Times New Roman"/>
                      </a:endParaRPr>
                    </a:p>
                  </a:txBody>
                  <a:tcPr marL="68580" marR="68580" marT="0" marB="0">
                    <a:solidFill>
                      <a:schemeClr val="tx1"/>
                    </a:solidFill>
                  </a:tcPr>
                </a:tc>
                <a:tc>
                  <a:txBody>
                    <a:bodyPr/>
                    <a:lstStyle/>
                    <a:p>
                      <a:pPr>
                        <a:lnSpc>
                          <a:spcPct val="115000"/>
                        </a:lnSpc>
                        <a:spcAft>
                          <a:spcPts val="0"/>
                        </a:spcAft>
                      </a:pPr>
                      <a:r>
                        <a:rPr lang="pl-PL" sz="1000" dirty="0">
                          <a:effectLst/>
                        </a:rPr>
                        <a:t>…</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15"/>
                  </a:ext>
                </a:extLst>
              </a:tr>
              <a:tr h="88364">
                <a:tc gridSpan="2">
                  <a:txBody>
                    <a:bodyPr/>
                    <a:lstStyle/>
                    <a:p>
                      <a:pPr>
                        <a:lnSpc>
                          <a:spcPct val="115000"/>
                        </a:lnSpc>
                        <a:spcAft>
                          <a:spcPts val="0"/>
                        </a:spcAft>
                      </a:pPr>
                      <a:r>
                        <a:rPr lang="pl-PL" sz="1000" dirty="0">
                          <a:effectLst/>
                        </a:rPr>
                        <a:t>Suma kosztów administracyjnych </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hMerge="1">
                  <a:txBody>
                    <a:bodyPr/>
                    <a:lstStyle/>
                    <a:p>
                      <a:endParaRPr lang="pl-PL"/>
                    </a:p>
                  </a:txBody>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16"/>
                  </a:ext>
                </a:extLst>
              </a:tr>
              <a:tr h="0">
                <a:tc gridSpan="2">
                  <a:txBody>
                    <a:bodyPr/>
                    <a:lstStyle/>
                    <a:p>
                      <a:pPr>
                        <a:lnSpc>
                          <a:spcPct val="115000"/>
                        </a:lnSpc>
                        <a:spcAft>
                          <a:spcPts val="0"/>
                        </a:spcAft>
                      </a:pPr>
                      <a:r>
                        <a:rPr lang="pl-PL" sz="1000" dirty="0">
                          <a:effectLst/>
                        </a:rPr>
                        <a:t>Suma wszystkich kosztów realizacji zadania </a:t>
                      </a:r>
                      <a:endParaRPr lang="pl-PL" sz="1400" dirty="0">
                        <a:effectLst/>
                        <a:latin typeface="Calibri"/>
                        <a:ea typeface="Calibri"/>
                        <a:cs typeface="Times New Roman"/>
                      </a:endParaRPr>
                    </a:p>
                  </a:txBody>
                  <a:tcPr marL="68580" marR="68580" marT="0" marB="0">
                    <a:solidFill>
                      <a:schemeClr val="accent6">
                        <a:lumMod val="40000"/>
                        <a:lumOff val="60000"/>
                      </a:schemeClr>
                    </a:solidFill>
                  </a:tcPr>
                </a:tc>
                <a:tc hMerge="1">
                  <a:txBody>
                    <a:bodyPr/>
                    <a:lstStyle/>
                    <a:p>
                      <a:endParaRPr lang="pl-PL"/>
                    </a:p>
                  </a:txBody>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tc>
                  <a:txBody>
                    <a:bodyPr/>
                    <a:lstStyle/>
                    <a:p>
                      <a:pPr algn="r">
                        <a:lnSpc>
                          <a:spcPct val="115000"/>
                        </a:lnSpc>
                        <a:spcAft>
                          <a:spcPts val="0"/>
                        </a:spcAft>
                      </a:pPr>
                      <a:r>
                        <a:rPr lang="pl-PL" sz="1000" dirty="0">
                          <a:effectLst/>
                        </a:rPr>
                        <a:t> </a:t>
                      </a:r>
                      <a:endParaRPr lang="pl-PL" sz="1400" dirty="0">
                        <a:effectLst/>
                        <a:latin typeface="Calibri"/>
                        <a:ea typeface="Calibri"/>
                        <a:cs typeface="Times New Roman"/>
                      </a:endParaRPr>
                    </a:p>
                  </a:txBody>
                  <a:tcPr marL="68580" marR="68580" marT="0" marB="0">
                    <a:solidFill>
                      <a:schemeClr val="tx1"/>
                    </a:solidFill>
                  </a:tcPr>
                </a:tc>
                <a:extLst>
                  <a:ext uri="{0D108BD9-81ED-4DB2-BD59-A6C34878D82A}">
                    <a16:rowId xmlns="" xmlns:a16="http://schemas.microsoft.com/office/drawing/2014/main" val="10017"/>
                  </a:ext>
                </a:extLst>
              </a:tr>
            </a:tbl>
          </a:graphicData>
        </a:graphic>
      </p:graphicFrame>
      <p:sp>
        <p:nvSpPr>
          <p:cNvPr id="7" name="Prostokąt 6"/>
          <p:cNvSpPr/>
          <p:nvPr/>
        </p:nvSpPr>
        <p:spPr>
          <a:xfrm>
            <a:off x="251520" y="4653136"/>
            <a:ext cx="8568952" cy="1477328"/>
          </a:xfrm>
          <a:prstGeom prst="rect">
            <a:avLst/>
          </a:prstGeom>
        </p:spPr>
        <p:txBody>
          <a:bodyPr wrap="square">
            <a:spAutoFit/>
          </a:bodyPr>
          <a:lstStyle/>
          <a:p>
            <a:pPr algn="just"/>
            <a:r>
              <a:rPr lang="pl-PL" dirty="0"/>
              <a:t>W tym punkcie odnosimy się do oferty, a jeśli organizacja składała zaktualizowany kosztorys to należy odnieść się do jego zapisów.  Proszę pamiętać aby przepisać dokładnie rodzaje kosztów oraz koszty zgodnie z umową. Można dokonywać przesunięć 20%, </a:t>
            </a:r>
            <a:br>
              <a:rPr lang="pl-PL" dirty="0"/>
            </a:br>
            <a:r>
              <a:rPr lang="pl-PL" dirty="0"/>
              <a:t>ale ogółem kwota dotacji nie może ulec zmniejszeniu. Jeżeli organizacja poniesie koszty wyższe niż przyznana dotacja, to są one finansowymi środkami własnymi.</a:t>
            </a:r>
          </a:p>
        </p:txBody>
      </p:sp>
    </p:spTree>
    <p:extLst>
      <p:ext uri="{BB962C8B-B14F-4D97-AF65-F5344CB8AC3E}">
        <p14:creationId xmlns:p14="http://schemas.microsoft.com/office/powerpoint/2010/main" val="10248464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515007024"/>
              </p:ext>
            </p:extLst>
          </p:nvPr>
        </p:nvGraphicFramePr>
        <p:xfrm>
          <a:off x="0" y="0"/>
          <a:ext cx="9144000" cy="6858001"/>
        </p:xfrm>
        <a:graphic>
          <a:graphicData uri="http://schemas.openxmlformats.org/drawingml/2006/table">
            <a:tbl>
              <a:tblPr firstRow="1" firstCol="1" bandRow="1">
                <a:tableStyleId>{D7AC3CCA-C797-4891-BE02-D94E43425B78}</a:tableStyleId>
              </a:tblPr>
              <a:tblGrid>
                <a:gridCol w="593767">
                  <a:extLst>
                    <a:ext uri="{9D8B030D-6E8A-4147-A177-3AD203B41FA5}">
                      <a16:colId xmlns="" xmlns:a16="http://schemas.microsoft.com/office/drawing/2014/main" val="20000"/>
                    </a:ext>
                  </a:extLst>
                </a:gridCol>
                <a:gridCol w="475012">
                  <a:extLst>
                    <a:ext uri="{9D8B030D-6E8A-4147-A177-3AD203B41FA5}">
                      <a16:colId xmlns="" xmlns:a16="http://schemas.microsoft.com/office/drawing/2014/main" val="20001"/>
                    </a:ext>
                  </a:extLst>
                </a:gridCol>
                <a:gridCol w="2552357">
                  <a:extLst>
                    <a:ext uri="{9D8B030D-6E8A-4147-A177-3AD203B41FA5}">
                      <a16:colId xmlns="" xmlns:a16="http://schemas.microsoft.com/office/drawing/2014/main" val="20002"/>
                    </a:ext>
                  </a:extLst>
                </a:gridCol>
                <a:gridCol w="2679772">
                  <a:extLst>
                    <a:ext uri="{9D8B030D-6E8A-4147-A177-3AD203B41FA5}">
                      <a16:colId xmlns="" xmlns:a16="http://schemas.microsoft.com/office/drawing/2014/main" val="20003"/>
                    </a:ext>
                  </a:extLst>
                </a:gridCol>
                <a:gridCol w="2843092">
                  <a:extLst>
                    <a:ext uri="{9D8B030D-6E8A-4147-A177-3AD203B41FA5}">
                      <a16:colId xmlns="" xmlns:a16="http://schemas.microsoft.com/office/drawing/2014/main" val="20004"/>
                    </a:ext>
                  </a:extLst>
                </a:gridCol>
              </a:tblGrid>
              <a:tr h="191724">
                <a:tc gridSpan="5">
                  <a:txBody>
                    <a:bodyPr/>
                    <a:lstStyle/>
                    <a:p>
                      <a:pPr marL="342900" lvl="0" indent="-342900">
                        <a:lnSpc>
                          <a:spcPct val="115000"/>
                        </a:lnSpc>
                        <a:spcAft>
                          <a:spcPts val="0"/>
                        </a:spcAft>
                        <a:buFont typeface="+mj-lt"/>
                        <a:buAutoNum type="arabicPeriod" startAt="2"/>
                      </a:pPr>
                      <a:r>
                        <a:rPr lang="pl-PL" sz="1050" dirty="0">
                          <a:effectLst/>
                        </a:rPr>
                        <a:t>Rozliczenie ze względu na źródło finansowania zadania publicznego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383448">
                <a:tc>
                  <a:txBody>
                    <a:bodyPr/>
                    <a:lstStyle/>
                    <a:p>
                      <a:pPr algn="ctr">
                        <a:lnSpc>
                          <a:spcPct val="115000"/>
                        </a:lnSpc>
                        <a:spcAft>
                          <a:spcPts val="0"/>
                        </a:spcAft>
                      </a:pPr>
                      <a:r>
                        <a:rPr lang="pl-PL" sz="1050" dirty="0">
                          <a:effectLst/>
                        </a:rPr>
                        <a:t>Lp.</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gridSpan="2">
                  <a:txBody>
                    <a:bodyPr/>
                    <a:lstStyle/>
                    <a:p>
                      <a:pPr>
                        <a:lnSpc>
                          <a:spcPct val="115000"/>
                        </a:lnSpc>
                        <a:spcAft>
                          <a:spcPts val="0"/>
                        </a:spcAft>
                      </a:pPr>
                      <a:r>
                        <a:rPr lang="pl-PL" sz="1050" dirty="0">
                          <a:effectLst/>
                        </a:rPr>
                        <a:t>Źródło finansowania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hMerge="1">
                  <a:txBody>
                    <a:bodyPr/>
                    <a:lstStyle/>
                    <a:p>
                      <a:endParaRPr lang="pl-PL"/>
                    </a:p>
                  </a:txBody>
                  <a:tcPr/>
                </a:tc>
                <a:tc>
                  <a:txBody>
                    <a:bodyPr/>
                    <a:lstStyle/>
                    <a:p>
                      <a:pPr algn="ctr">
                        <a:lnSpc>
                          <a:spcPct val="115000"/>
                        </a:lnSpc>
                        <a:spcAft>
                          <a:spcPts val="0"/>
                        </a:spcAft>
                      </a:pPr>
                      <a:r>
                        <a:rPr lang="pl-PL" sz="1050" dirty="0">
                          <a:effectLst/>
                        </a:rPr>
                        <a:t>Koszty zgodne </a:t>
                      </a:r>
                      <a:br>
                        <a:rPr lang="pl-PL" sz="1050" dirty="0">
                          <a:effectLst/>
                        </a:rPr>
                      </a:br>
                      <a:r>
                        <a:rPr lang="pl-PL" sz="1050" dirty="0">
                          <a:effectLst/>
                        </a:rPr>
                        <a:t>z umową</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ctr">
                        <a:lnSpc>
                          <a:spcPct val="115000"/>
                        </a:lnSpc>
                        <a:spcAft>
                          <a:spcPts val="0"/>
                        </a:spcAft>
                      </a:pPr>
                      <a:r>
                        <a:rPr lang="pl-PL" sz="1050" dirty="0">
                          <a:effectLst/>
                        </a:rPr>
                        <a:t>Faktycznie poniesione wydatki</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extLst>
                  <a:ext uri="{0D108BD9-81ED-4DB2-BD59-A6C34878D82A}">
                    <a16:rowId xmlns="" xmlns:a16="http://schemas.microsoft.com/office/drawing/2014/main" val="10001"/>
                  </a:ext>
                </a:extLst>
              </a:tr>
              <a:tr h="763217">
                <a:tc rowSpan="4">
                  <a:txBody>
                    <a:bodyPr/>
                    <a:lstStyle/>
                    <a:p>
                      <a:pPr algn="ctr">
                        <a:lnSpc>
                          <a:spcPct val="115000"/>
                        </a:lnSpc>
                        <a:spcAft>
                          <a:spcPts val="0"/>
                        </a:spcAft>
                      </a:pPr>
                      <a:r>
                        <a:rPr lang="pl-PL" sz="1050" dirty="0">
                          <a:effectLst/>
                        </a:rPr>
                        <a:t>1</a:t>
                      </a:r>
                      <a:endParaRPr lang="pl-PL" sz="1400" dirty="0">
                        <a:effectLst/>
                        <a:latin typeface="Calibri"/>
                        <a:ea typeface="Calibri"/>
                        <a:cs typeface="Times New Roman"/>
                      </a:endParaRPr>
                    </a:p>
                  </a:txBody>
                  <a:tcPr marL="61494" marR="61494" marT="0" marB="0" anchor="ctr">
                    <a:solidFill>
                      <a:schemeClr val="accent6">
                        <a:lumMod val="40000"/>
                        <a:lumOff val="60000"/>
                      </a:schemeClr>
                    </a:solidFill>
                  </a:tcPr>
                </a:tc>
                <a:tc gridSpan="2">
                  <a:txBody>
                    <a:bodyPr/>
                    <a:lstStyle/>
                    <a:p>
                      <a:pPr>
                        <a:lnSpc>
                          <a:spcPct val="115000"/>
                        </a:lnSpc>
                        <a:spcAft>
                          <a:spcPts val="0"/>
                        </a:spcAft>
                      </a:pPr>
                      <a:r>
                        <a:rPr lang="pl-PL" sz="1050" dirty="0">
                          <a:effectLst/>
                        </a:rPr>
                        <a:t>Dotacja, w tym odsetki bankowe od dotacji oraz inne przychody ogółem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hMerge="1">
                  <a:txBody>
                    <a:bodyPr/>
                    <a:lstStyle/>
                    <a:p>
                      <a:endParaRPr lang="pl-PL"/>
                    </a:p>
                  </a:txBody>
                  <a:tcPr/>
                </a:tc>
                <a:tc>
                  <a:txBody>
                    <a:bodyPr/>
                    <a:lstStyle/>
                    <a:p>
                      <a:pPr algn="r">
                        <a:lnSpc>
                          <a:spcPct val="115000"/>
                        </a:lnSpc>
                        <a:spcAft>
                          <a:spcPts val="0"/>
                        </a:spcAft>
                      </a:pPr>
                      <a:r>
                        <a:rPr lang="pl-PL" sz="1050" dirty="0">
                          <a:effectLst/>
                        </a:rPr>
                        <a:t>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l">
                        <a:lnSpc>
                          <a:spcPct val="115000"/>
                        </a:lnSpc>
                        <a:spcAft>
                          <a:spcPts val="0"/>
                        </a:spcAft>
                      </a:pPr>
                      <a:r>
                        <a:rPr lang="pl-PL" sz="1050" dirty="0">
                          <a:solidFill>
                            <a:srgbClr val="FF0000"/>
                          </a:solidFill>
                          <a:effectLst/>
                          <a:latin typeface="+mn-lt"/>
                          <a:ea typeface="+mn-ea"/>
                          <a:cs typeface="+mn-cs"/>
                        </a:rPr>
                        <a:t>Kwota</a:t>
                      </a:r>
                      <a:r>
                        <a:rPr lang="pl-PL" sz="1050" baseline="0" dirty="0">
                          <a:solidFill>
                            <a:srgbClr val="FF0000"/>
                          </a:solidFill>
                          <a:effectLst/>
                          <a:latin typeface="+mn-lt"/>
                          <a:ea typeface="+mn-ea"/>
                          <a:cs typeface="+mn-cs"/>
                        </a:rPr>
                        <a:t> dotacji jaka została wykorzysta plus odsetki bankowe i inne przychody ogółem. Nie jest to suma wszystkich kosztów. </a:t>
                      </a:r>
                      <a:br>
                        <a:rPr lang="pl-PL" sz="1050" baseline="0" dirty="0">
                          <a:solidFill>
                            <a:srgbClr val="FF0000"/>
                          </a:solidFill>
                          <a:effectLst/>
                          <a:latin typeface="+mn-lt"/>
                          <a:ea typeface="+mn-ea"/>
                          <a:cs typeface="+mn-cs"/>
                        </a:rPr>
                      </a:br>
                      <a:r>
                        <a:rPr lang="pl-PL" sz="1050" baseline="0" dirty="0">
                          <a:solidFill>
                            <a:srgbClr val="FF0000"/>
                          </a:solidFill>
                          <a:effectLst/>
                          <a:latin typeface="+mn-lt"/>
                          <a:ea typeface="+mn-ea"/>
                          <a:cs typeface="+mn-cs"/>
                        </a:rPr>
                        <a:t>(suma pozycji 1.1 + 1.2 + 1.3) </a:t>
                      </a:r>
                      <a:endParaRPr lang="pl-PL" sz="1400" dirty="0">
                        <a:solidFill>
                          <a:srgbClr val="FF0000"/>
                        </a:solidFill>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02"/>
                  </a:ext>
                </a:extLst>
              </a:tr>
              <a:tr h="399780">
                <a:tc vMerge="1">
                  <a:txBody>
                    <a:bodyPr/>
                    <a:lstStyle/>
                    <a:p>
                      <a:endParaRPr lang="pl-PL"/>
                    </a:p>
                  </a:txBody>
                  <a:tcPr/>
                </a:tc>
                <a:tc>
                  <a:txBody>
                    <a:bodyPr/>
                    <a:lstStyle/>
                    <a:p>
                      <a:pPr>
                        <a:lnSpc>
                          <a:spcPct val="115000"/>
                        </a:lnSpc>
                        <a:spcAft>
                          <a:spcPts val="0"/>
                        </a:spcAft>
                      </a:pPr>
                      <a:r>
                        <a:rPr lang="pl-PL" sz="1050" dirty="0">
                          <a:effectLst/>
                        </a:rPr>
                        <a:t>1.1</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nSpc>
                          <a:spcPct val="115000"/>
                        </a:lnSpc>
                        <a:spcAft>
                          <a:spcPts val="0"/>
                        </a:spcAft>
                      </a:pPr>
                      <a:r>
                        <a:rPr lang="pl-PL" sz="1050" dirty="0">
                          <a:effectLst/>
                        </a:rPr>
                        <a:t>Kwota dotacji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l">
                        <a:lnSpc>
                          <a:spcPct val="115000"/>
                        </a:lnSpc>
                        <a:spcAft>
                          <a:spcPts val="0"/>
                        </a:spcAft>
                      </a:pPr>
                      <a:r>
                        <a:rPr lang="pl-PL" sz="1050" dirty="0">
                          <a:solidFill>
                            <a:srgbClr val="FF0000"/>
                          </a:solidFill>
                          <a:effectLst/>
                          <a:latin typeface="+mn-lt"/>
                          <a:ea typeface="+mn-ea"/>
                          <a:cs typeface="+mn-cs"/>
                        </a:rPr>
                        <a:t>Kwota</a:t>
                      </a:r>
                      <a:r>
                        <a:rPr lang="pl-PL" sz="1050" baseline="0" dirty="0">
                          <a:solidFill>
                            <a:srgbClr val="FF0000"/>
                          </a:solidFill>
                          <a:effectLst/>
                          <a:latin typeface="+mn-lt"/>
                          <a:ea typeface="+mn-ea"/>
                          <a:cs typeface="+mn-cs"/>
                        </a:rPr>
                        <a:t> dotacji jaka została udzielona na podstawie umowy. </a:t>
                      </a:r>
                      <a:endParaRPr lang="pl-PL" sz="1400" dirty="0">
                        <a:solidFill>
                          <a:srgbClr val="FF0000"/>
                        </a:solidFill>
                        <a:effectLst/>
                        <a:latin typeface="Calibri"/>
                        <a:ea typeface="Calibri"/>
                        <a:cs typeface="Times New Roman"/>
                      </a:endParaRPr>
                    </a:p>
                  </a:txBody>
                  <a:tcPr marL="61494" marR="61494" marT="0" marB="0">
                    <a:solidFill>
                      <a:schemeClr val="tx1"/>
                    </a:solidFill>
                  </a:tcPr>
                </a:tc>
                <a:tc>
                  <a:txBody>
                    <a:bodyPr/>
                    <a:lstStyle/>
                    <a:p>
                      <a:pPr algn="l">
                        <a:lnSpc>
                          <a:spcPct val="115000"/>
                        </a:lnSpc>
                        <a:spcAft>
                          <a:spcPts val="0"/>
                        </a:spcAft>
                      </a:pPr>
                      <a:r>
                        <a:rPr lang="pl-PL" sz="1100" dirty="0">
                          <a:solidFill>
                            <a:srgbClr val="FF0000"/>
                          </a:solidFill>
                          <a:effectLst/>
                          <a:latin typeface="+mn-lt"/>
                          <a:ea typeface="+mn-ea"/>
                          <a:cs typeface="+mn-cs"/>
                        </a:rPr>
                        <a:t>Kwota</a:t>
                      </a:r>
                      <a:r>
                        <a:rPr lang="pl-PL" sz="1100" baseline="0" dirty="0">
                          <a:solidFill>
                            <a:srgbClr val="FF0000"/>
                          </a:solidFill>
                          <a:effectLst/>
                          <a:latin typeface="+mn-lt"/>
                          <a:ea typeface="+mn-ea"/>
                          <a:cs typeface="+mn-cs"/>
                        </a:rPr>
                        <a:t> dotacji jaka została wykorzysta. Nie jest to suma wszystkich kosztów</a:t>
                      </a:r>
                      <a:endParaRPr lang="pl-PL" sz="1400" dirty="0">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03"/>
                  </a:ext>
                </a:extLst>
              </a:tr>
              <a:tr h="305625">
                <a:tc vMerge="1">
                  <a:txBody>
                    <a:bodyPr/>
                    <a:lstStyle/>
                    <a:p>
                      <a:endParaRPr lang="pl-PL"/>
                    </a:p>
                  </a:txBody>
                  <a:tcPr/>
                </a:tc>
                <a:tc>
                  <a:txBody>
                    <a:bodyPr/>
                    <a:lstStyle/>
                    <a:p>
                      <a:pPr>
                        <a:lnSpc>
                          <a:spcPct val="115000"/>
                        </a:lnSpc>
                        <a:spcAft>
                          <a:spcPts val="0"/>
                        </a:spcAft>
                      </a:pPr>
                      <a:r>
                        <a:rPr lang="pl-PL" sz="1050" dirty="0">
                          <a:effectLst/>
                        </a:rPr>
                        <a:t>1.2</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nSpc>
                          <a:spcPct val="115000"/>
                        </a:lnSpc>
                        <a:spcAft>
                          <a:spcPts val="0"/>
                        </a:spcAft>
                      </a:pPr>
                      <a:r>
                        <a:rPr lang="pl-PL" sz="1050" dirty="0">
                          <a:effectLst/>
                        </a:rPr>
                        <a:t>Odsetki bankowe od dotacji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r">
                        <a:lnSpc>
                          <a:spcPct val="115000"/>
                        </a:lnSpc>
                        <a:spcAft>
                          <a:spcPts val="0"/>
                        </a:spcAft>
                      </a:pPr>
                      <a:r>
                        <a:rPr lang="pl-PL" sz="1050" dirty="0">
                          <a:effectLst/>
                        </a:rPr>
                        <a:t>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l">
                        <a:lnSpc>
                          <a:spcPct val="115000"/>
                        </a:lnSpc>
                        <a:spcAft>
                          <a:spcPts val="0"/>
                        </a:spcAft>
                      </a:pPr>
                      <a:r>
                        <a:rPr lang="pl-PL" sz="1050" dirty="0">
                          <a:solidFill>
                            <a:srgbClr val="FF0000"/>
                          </a:solidFill>
                          <a:effectLst/>
                          <a:latin typeface="+mn-lt"/>
                          <a:ea typeface="+mn-ea"/>
                          <a:cs typeface="+mn-cs"/>
                        </a:rPr>
                        <a:t>Jeśli</a:t>
                      </a:r>
                      <a:r>
                        <a:rPr lang="pl-PL" sz="1050" baseline="0" dirty="0">
                          <a:solidFill>
                            <a:srgbClr val="FF0000"/>
                          </a:solidFill>
                          <a:effectLst/>
                          <a:latin typeface="+mn-lt"/>
                          <a:ea typeface="+mn-ea"/>
                          <a:cs typeface="+mn-cs"/>
                        </a:rPr>
                        <a:t> występują to kwota odsetek bakowych.</a:t>
                      </a:r>
                      <a:endParaRPr lang="pl-PL" sz="1400" dirty="0">
                        <a:solidFill>
                          <a:srgbClr val="FF0000"/>
                        </a:solidFill>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04"/>
                  </a:ext>
                </a:extLst>
              </a:tr>
              <a:tr h="191724">
                <a:tc vMerge="1">
                  <a:txBody>
                    <a:bodyPr/>
                    <a:lstStyle/>
                    <a:p>
                      <a:endParaRPr lang="pl-PL"/>
                    </a:p>
                  </a:txBody>
                  <a:tcPr/>
                </a:tc>
                <a:tc>
                  <a:txBody>
                    <a:bodyPr/>
                    <a:lstStyle/>
                    <a:p>
                      <a:pPr>
                        <a:lnSpc>
                          <a:spcPct val="115000"/>
                        </a:lnSpc>
                        <a:spcAft>
                          <a:spcPts val="0"/>
                        </a:spcAft>
                      </a:pPr>
                      <a:r>
                        <a:rPr lang="pl-PL" sz="1050" dirty="0">
                          <a:effectLst/>
                        </a:rPr>
                        <a:t>1.3</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nSpc>
                          <a:spcPct val="115000"/>
                        </a:lnSpc>
                        <a:spcAft>
                          <a:spcPts val="0"/>
                        </a:spcAft>
                      </a:pPr>
                      <a:r>
                        <a:rPr lang="pl-PL" sz="1050">
                          <a:effectLst/>
                        </a:rPr>
                        <a:t>Inne przychody </a:t>
                      </a:r>
                      <a:endParaRPr lang="pl-PL" sz="140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r">
                        <a:lnSpc>
                          <a:spcPct val="115000"/>
                        </a:lnSpc>
                        <a:spcAft>
                          <a:spcPts val="0"/>
                        </a:spcAft>
                      </a:pPr>
                      <a:r>
                        <a:rPr lang="pl-PL" sz="1050" dirty="0">
                          <a:effectLst/>
                        </a:rPr>
                        <a:t>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l">
                        <a:lnSpc>
                          <a:spcPct val="115000"/>
                        </a:lnSpc>
                        <a:spcAft>
                          <a:spcPts val="0"/>
                        </a:spcAft>
                      </a:pPr>
                      <a:r>
                        <a:rPr lang="pl-PL" sz="1050" dirty="0">
                          <a:solidFill>
                            <a:srgbClr val="FF0000"/>
                          </a:solidFill>
                          <a:effectLst/>
                          <a:latin typeface="+mn-lt"/>
                          <a:ea typeface="+mn-ea"/>
                          <a:cs typeface="+mn-cs"/>
                        </a:rPr>
                        <a:t>Jeśli</a:t>
                      </a:r>
                      <a:r>
                        <a:rPr lang="pl-PL" sz="1050" baseline="0" dirty="0">
                          <a:solidFill>
                            <a:srgbClr val="FF0000"/>
                          </a:solidFill>
                          <a:effectLst/>
                          <a:latin typeface="+mn-lt"/>
                          <a:ea typeface="+mn-ea"/>
                          <a:cs typeface="+mn-cs"/>
                        </a:rPr>
                        <a:t> występują to kwota innych przychodów </a:t>
                      </a:r>
                      <a:endParaRPr lang="pl-PL" sz="1400" dirty="0">
                        <a:solidFill>
                          <a:srgbClr val="FF0000"/>
                        </a:solidFill>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05"/>
                  </a:ext>
                </a:extLst>
              </a:tr>
              <a:tr h="763217">
                <a:tc rowSpan="6">
                  <a:txBody>
                    <a:bodyPr/>
                    <a:lstStyle/>
                    <a:p>
                      <a:pPr algn="ctr">
                        <a:lnSpc>
                          <a:spcPct val="115000"/>
                        </a:lnSpc>
                        <a:spcAft>
                          <a:spcPts val="0"/>
                        </a:spcAft>
                      </a:pPr>
                      <a:r>
                        <a:rPr lang="pl-PL" sz="1050" dirty="0">
                          <a:effectLst/>
                        </a:rPr>
                        <a:t>2</a:t>
                      </a:r>
                      <a:endParaRPr lang="pl-PL" sz="1400" dirty="0">
                        <a:effectLst/>
                        <a:latin typeface="Calibri"/>
                        <a:ea typeface="Calibri"/>
                        <a:cs typeface="Times New Roman"/>
                      </a:endParaRPr>
                    </a:p>
                  </a:txBody>
                  <a:tcPr marL="61494" marR="61494" marT="0" marB="0" anchor="ctr">
                    <a:solidFill>
                      <a:schemeClr val="accent6">
                        <a:lumMod val="40000"/>
                        <a:lumOff val="60000"/>
                      </a:schemeClr>
                    </a:solidFill>
                  </a:tcPr>
                </a:tc>
                <a:tc gridSpan="2">
                  <a:txBody>
                    <a:bodyPr/>
                    <a:lstStyle/>
                    <a:p>
                      <a:pPr>
                        <a:lnSpc>
                          <a:spcPct val="115000"/>
                        </a:lnSpc>
                        <a:spcAft>
                          <a:spcPts val="0"/>
                        </a:spcAft>
                      </a:pPr>
                      <a:r>
                        <a:rPr lang="pl-PL" sz="1050" dirty="0">
                          <a:effectLst/>
                        </a:rPr>
                        <a:t>Inne środki finansowe ogółem</a:t>
                      </a:r>
                      <a:r>
                        <a:rPr lang="pl-PL" sz="1050" baseline="30000" dirty="0">
                          <a:effectLst/>
                        </a:rPr>
                        <a:t>)</a:t>
                      </a:r>
                      <a:r>
                        <a:rPr lang="pl-PL" sz="1050" dirty="0">
                          <a:effectLst/>
                        </a:rPr>
                        <a:t>:</a:t>
                      </a:r>
                      <a:endParaRPr lang="pl-PL" sz="1400" dirty="0">
                        <a:effectLst/>
                      </a:endParaRPr>
                    </a:p>
                    <a:p>
                      <a:pPr>
                        <a:lnSpc>
                          <a:spcPct val="115000"/>
                        </a:lnSpc>
                        <a:spcAft>
                          <a:spcPts val="0"/>
                        </a:spcAft>
                      </a:pPr>
                      <a:r>
                        <a:rPr lang="pl-PL" sz="900" dirty="0">
                          <a:effectLst/>
                        </a:rPr>
                        <a:t>(należy zsumować środki finansowe wymienione w pkt. 2.1-2.4)</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hMerge="1">
                  <a:txBody>
                    <a:bodyPr/>
                    <a:lstStyle/>
                    <a:p>
                      <a:endParaRPr lang="pl-PL"/>
                    </a:p>
                  </a:txBody>
                  <a:tcPr/>
                </a:tc>
                <a:tc>
                  <a:txBody>
                    <a:bodyPr/>
                    <a:lstStyle/>
                    <a:p>
                      <a:pPr algn="l">
                        <a:lnSpc>
                          <a:spcPct val="115000"/>
                        </a:lnSpc>
                        <a:spcAft>
                          <a:spcPts val="0"/>
                        </a:spcAft>
                      </a:pPr>
                      <a:r>
                        <a:rPr lang="pl-PL" sz="1050" dirty="0">
                          <a:solidFill>
                            <a:srgbClr val="FF0000"/>
                          </a:solidFill>
                          <a:effectLst/>
                          <a:latin typeface="+mn-lt"/>
                          <a:ea typeface="+mn-ea"/>
                          <a:cs typeface="+mn-cs"/>
                        </a:rPr>
                        <a:t>Środki</a:t>
                      </a:r>
                      <a:r>
                        <a:rPr lang="pl-PL" sz="1050" baseline="0" dirty="0">
                          <a:solidFill>
                            <a:srgbClr val="FF0000"/>
                          </a:solidFill>
                          <a:effectLst/>
                          <a:latin typeface="+mn-lt"/>
                          <a:ea typeface="+mn-ea"/>
                          <a:cs typeface="+mn-cs"/>
                        </a:rPr>
                        <a:t> finansowe jakie zostały ujęte w ofercie lub zaktualizowanym kosztorysie</a:t>
                      </a:r>
                      <a:r>
                        <a:rPr lang="pl-PL" sz="1050" baseline="0" dirty="0">
                          <a:effectLst/>
                          <a:latin typeface="+mn-lt"/>
                          <a:ea typeface="+mn-ea"/>
                          <a:cs typeface="+mn-cs"/>
                        </a:rPr>
                        <a:t>.</a:t>
                      </a:r>
                    </a:p>
                    <a:p>
                      <a:pPr algn="l">
                        <a:lnSpc>
                          <a:spcPct val="115000"/>
                        </a:lnSpc>
                        <a:spcAft>
                          <a:spcPts val="0"/>
                        </a:spcAft>
                      </a:pPr>
                      <a:r>
                        <a:rPr lang="pl-PL" sz="1050" baseline="0" dirty="0">
                          <a:solidFill>
                            <a:srgbClr val="FF0000"/>
                          </a:solidFill>
                          <a:effectLst/>
                          <a:latin typeface="+mn-lt"/>
                          <a:ea typeface="+mn-ea"/>
                          <a:cs typeface="+mn-cs"/>
                        </a:rPr>
                        <a:t>(suma pozycji 2.1+ 2.2 + 2.3 + 2.4). </a:t>
                      </a:r>
                      <a:r>
                        <a:rPr lang="pl-PL" sz="1050" baseline="0" dirty="0">
                          <a:effectLst/>
                          <a:latin typeface="+mn-lt"/>
                          <a:ea typeface="+mn-ea"/>
                          <a:cs typeface="+mn-cs"/>
                        </a:rPr>
                        <a:t>  </a:t>
                      </a:r>
                      <a:endParaRPr lang="pl-PL" sz="1400" dirty="0">
                        <a:effectLst/>
                        <a:latin typeface="Calibri"/>
                        <a:ea typeface="Calibri"/>
                        <a:cs typeface="Times New Roman"/>
                      </a:endParaRPr>
                    </a:p>
                  </a:txBody>
                  <a:tcPr marL="61494" marR="61494" marT="0" marB="0" anchor="ctr">
                    <a:solidFill>
                      <a:schemeClr val="tx1"/>
                    </a:solidFill>
                  </a:tcPr>
                </a:tc>
                <a:tc>
                  <a:txBody>
                    <a:bodyPr/>
                    <a:lstStyle/>
                    <a:p>
                      <a:pPr algn="l">
                        <a:lnSpc>
                          <a:spcPct val="115000"/>
                        </a:lnSpc>
                        <a:spcAft>
                          <a:spcPts val="0"/>
                        </a:spcAft>
                      </a:pPr>
                      <a:r>
                        <a:rPr lang="pl-PL" sz="1050" dirty="0">
                          <a:solidFill>
                            <a:srgbClr val="FF0000"/>
                          </a:solidFill>
                          <a:effectLst/>
                          <a:latin typeface="+mn-lt"/>
                          <a:ea typeface="+mn-ea"/>
                          <a:cs typeface="+mn-cs"/>
                        </a:rPr>
                        <a:t>Środki</a:t>
                      </a:r>
                      <a:r>
                        <a:rPr lang="pl-PL" sz="1050" baseline="0" dirty="0">
                          <a:solidFill>
                            <a:srgbClr val="FF0000"/>
                          </a:solidFill>
                          <a:effectLst/>
                          <a:latin typeface="+mn-lt"/>
                          <a:ea typeface="+mn-ea"/>
                          <a:cs typeface="+mn-cs"/>
                        </a:rPr>
                        <a:t> finansowe jakie zostały ujęte w ofercie lub kosztorysie plus dodatkowe środki jakie zostały wykorzystane ponad podaną kwotę.  </a:t>
                      </a:r>
                      <a:br>
                        <a:rPr lang="pl-PL" sz="1050" baseline="0" dirty="0">
                          <a:solidFill>
                            <a:srgbClr val="FF0000"/>
                          </a:solidFill>
                          <a:effectLst/>
                          <a:latin typeface="+mn-lt"/>
                          <a:ea typeface="+mn-ea"/>
                          <a:cs typeface="+mn-cs"/>
                        </a:rPr>
                      </a:br>
                      <a:r>
                        <a:rPr lang="pl-PL" sz="1050" baseline="0" dirty="0">
                          <a:solidFill>
                            <a:srgbClr val="FF0000"/>
                          </a:solidFill>
                          <a:effectLst/>
                          <a:latin typeface="+mn-lt"/>
                          <a:ea typeface="+mn-ea"/>
                          <a:cs typeface="+mn-cs"/>
                        </a:rPr>
                        <a:t>(suma pozycji 2.1+ 2.2 + 2.3 + 2.4). </a:t>
                      </a:r>
                      <a:endParaRPr lang="pl-PL" sz="1400" dirty="0">
                        <a:solidFill>
                          <a:srgbClr val="FF0000"/>
                        </a:solidFill>
                        <a:effectLst/>
                        <a:latin typeface="Calibri"/>
                        <a:ea typeface="Calibri"/>
                        <a:cs typeface="Times New Roman"/>
                      </a:endParaRPr>
                    </a:p>
                  </a:txBody>
                  <a:tcPr marL="61494" marR="61494" marT="0" marB="0" anchor="ctr">
                    <a:solidFill>
                      <a:schemeClr val="tx1"/>
                    </a:solidFill>
                  </a:tcPr>
                </a:tc>
                <a:extLst>
                  <a:ext uri="{0D108BD9-81ED-4DB2-BD59-A6C34878D82A}">
                    <a16:rowId xmlns="" xmlns:a16="http://schemas.microsoft.com/office/drawing/2014/main" val="10006"/>
                  </a:ext>
                </a:extLst>
              </a:tr>
              <a:tr h="572413">
                <a:tc vMerge="1">
                  <a:txBody>
                    <a:bodyPr/>
                    <a:lstStyle/>
                    <a:p>
                      <a:endParaRPr lang="pl-PL"/>
                    </a:p>
                  </a:txBody>
                  <a:tcPr/>
                </a:tc>
                <a:tc>
                  <a:txBody>
                    <a:bodyPr/>
                    <a:lstStyle/>
                    <a:p>
                      <a:pPr>
                        <a:lnSpc>
                          <a:spcPct val="115000"/>
                        </a:lnSpc>
                        <a:spcAft>
                          <a:spcPts val="0"/>
                        </a:spcAft>
                      </a:pPr>
                      <a:r>
                        <a:rPr lang="pl-PL" sz="1050" dirty="0">
                          <a:effectLst/>
                        </a:rPr>
                        <a:t>2.1</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nSpc>
                          <a:spcPct val="115000"/>
                        </a:lnSpc>
                        <a:spcAft>
                          <a:spcPts val="0"/>
                        </a:spcAft>
                      </a:pPr>
                      <a:r>
                        <a:rPr lang="pl-PL" sz="1050" dirty="0">
                          <a:effectLst/>
                        </a:rPr>
                        <a:t>Środki finansowe własne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l">
                        <a:lnSpc>
                          <a:spcPct val="115000"/>
                        </a:lnSpc>
                        <a:spcAft>
                          <a:spcPts val="0"/>
                        </a:spcAft>
                      </a:pPr>
                      <a:r>
                        <a:rPr lang="pl-PL" sz="1050" dirty="0">
                          <a:solidFill>
                            <a:srgbClr val="FF0000"/>
                          </a:solidFill>
                          <a:effectLst/>
                          <a:latin typeface="+mn-lt"/>
                          <a:ea typeface="+mn-ea"/>
                          <a:cs typeface="+mn-cs"/>
                        </a:rPr>
                        <a:t>Środki</a:t>
                      </a:r>
                      <a:r>
                        <a:rPr lang="pl-PL" sz="1050" baseline="0" dirty="0">
                          <a:solidFill>
                            <a:srgbClr val="FF0000"/>
                          </a:solidFill>
                          <a:effectLst/>
                          <a:latin typeface="+mn-lt"/>
                          <a:ea typeface="+mn-ea"/>
                          <a:cs typeface="+mn-cs"/>
                        </a:rPr>
                        <a:t> finansowe własne jakie zostały ujęte w ofercie lub zaktualizowanym kosztorysie.</a:t>
                      </a:r>
                      <a:endParaRPr lang="pl-PL" sz="1050" dirty="0">
                        <a:effectLst/>
                        <a:latin typeface="Calibri"/>
                        <a:ea typeface="Calibri"/>
                        <a:cs typeface="Times New Roman"/>
                      </a:endParaRPr>
                    </a:p>
                  </a:txBody>
                  <a:tcPr marL="61494" marR="61494" marT="0" marB="0">
                    <a:solidFill>
                      <a:schemeClr val="tx1"/>
                    </a:solidFill>
                  </a:tcPr>
                </a:tc>
                <a:tc>
                  <a:txBody>
                    <a:bodyPr/>
                    <a:lstStyle/>
                    <a:p>
                      <a:pPr algn="l">
                        <a:lnSpc>
                          <a:spcPct val="115000"/>
                        </a:lnSpc>
                        <a:spcAft>
                          <a:spcPts val="0"/>
                        </a:spcAft>
                      </a:pPr>
                      <a:r>
                        <a:rPr lang="pl-PL" sz="1050" dirty="0">
                          <a:solidFill>
                            <a:srgbClr val="FF0000"/>
                          </a:solidFill>
                          <a:effectLst/>
                          <a:latin typeface="+mn-lt"/>
                          <a:ea typeface="+mn-ea"/>
                          <a:cs typeface="+mn-cs"/>
                        </a:rPr>
                        <a:t>Środki</a:t>
                      </a:r>
                      <a:r>
                        <a:rPr lang="pl-PL" sz="1050" baseline="0" dirty="0">
                          <a:solidFill>
                            <a:srgbClr val="FF0000"/>
                          </a:solidFill>
                          <a:effectLst/>
                          <a:latin typeface="+mn-lt"/>
                          <a:ea typeface="+mn-ea"/>
                          <a:cs typeface="+mn-cs"/>
                        </a:rPr>
                        <a:t> finansowe własne jakie zostały ujęte </a:t>
                      </a:r>
                      <a:br>
                        <a:rPr lang="pl-PL" sz="1050" baseline="0" dirty="0">
                          <a:solidFill>
                            <a:srgbClr val="FF0000"/>
                          </a:solidFill>
                          <a:effectLst/>
                          <a:latin typeface="+mn-lt"/>
                          <a:ea typeface="+mn-ea"/>
                          <a:cs typeface="+mn-cs"/>
                        </a:rPr>
                      </a:br>
                      <a:r>
                        <a:rPr lang="pl-PL" sz="1050" baseline="0" dirty="0">
                          <a:solidFill>
                            <a:srgbClr val="FF0000"/>
                          </a:solidFill>
                          <a:effectLst/>
                          <a:latin typeface="+mn-lt"/>
                          <a:ea typeface="+mn-ea"/>
                          <a:cs typeface="+mn-cs"/>
                        </a:rPr>
                        <a:t>w ofercie lub kosztorysie plus dodatkowe środki jakie zostały wykorzystane ponad podaną kwotę</a:t>
                      </a:r>
                      <a:endParaRPr lang="pl-PL" sz="1400" dirty="0">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07"/>
                  </a:ext>
                </a:extLst>
              </a:tr>
              <a:tr h="908591">
                <a:tc vMerge="1">
                  <a:txBody>
                    <a:bodyPr/>
                    <a:lstStyle/>
                    <a:p>
                      <a:endParaRPr lang="pl-PL"/>
                    </a:p>
                  </a:txBody>
                  <a:tcPr/>
                </a:tc>
                <a:tc>
                  <a:txBody>
                    <a:bodyPr/>
                    <a:lstStyle/>
                    <a:p>
                      <a:pPr>
                        <a:lnSpc>
                          <a:spcPct val="115000"/>
                        </a:lnSpc>
                        <a:spcAft>
                          <a:spcPts val="0"/>
                        </a:spcAft>
                      </a:pPr>
                      <a:r>
                        <a:rPr lang="pl-PL" sz="1050" dirty="0">
                          <a:effectLst/>
                        </a:rPr>
                        <a:t>2.2</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nSpc>
                          <a:spcPct val="115000"/>
                        </a:lnSpc>
                        <a:spcAft>
                          <a:spcPts val="0"/>
                        </a:spcAft>
                      </a:pPr>
                      <a:r>
                        <a:rPr lang="pl-PL" sz="1050" dirty="0">
                          <a:effectLst/>
                        </a:rPr>
                        <a:t>Świadczenia pieniężne od odbiorców zadania publicznego</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l">
                        <a:lnSpc>
                          <a:spcPct val="115000"/>
                        </a:lnSpc>
                        <a:spcAft>
                          <a:spcPts val="0"/>
                        </a:spcAft>
                      </a:pPr>
                      <a:r>
                        <a:rPr lang="pl-PL" sz="1000" dirty="0">
                          <a:solidFill>
                            <a:srgbClr val="FF0000"/>
                          </a:solidFill>
                          <a:effectLst/>
                          <a:latin typeface="+mn-lt"/>
                          <a:ea typeface="+mn-ea"/>
                          <a:cs typeface="+mn-cs"/>
                        </a:rPr>
                        <a:t>Świadczenia</a:t>
                      </a:r>
                      <a:r>
                        <a:rPr lang="pl-PL" sz="1000" baseline="0" dirty="0">
                          <a:solidFill>
                            <a:srgbClr val="FF0000"/>
                          </a:solidFill>
                          <a:effectLst/>
                          <a:latin typeface="+mn-lt"/>
                          <a:ea typeface="+mn-ea"/>
                          <a:cs typeface="+mn-cs"/>
                        </a:rPr>
                        <a:t> pieniężne od odbiorców zadania publicznego jakie zostały ujęte w ofercie lub zaktualizowanym kosztorysie</a:t>
                      </a:r>
                      <a:endParaRPr lang="pl-PL" sz="1000" dirty="0">
                        <a:solidFill>
                          <a:srgbClr val="FF0000"/>
                        </a:solidFill>
                        <a:effectLst/>
                        <a:latin typeface="Calibri"/>
                        <a:ea typeface="Calibri"/>
                        <a:cs typeface="Times New Roman"/>
                      </a:endParaRPr>
                    </a:p>
                  </a:txBody>
                  <a:tcPr marL="61494" marR="61494" marT="0" marB="0">
                    <a:solidFill>
                      <a:schemeClr val="tx1"/>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l-PL" sz="1000" dirty="0">
                          <a:solidFill>
                            <a:srgbClr val="FF0000"/>
                          </a:solidFill>
                          <a:effectLst/>
                          <a:latin typeface="Calibri"/>
                          <a:ea typeface="Calibri"/>
                          <a:cs typeface="Times New Roman"/>
                        </a:rPr>
                        <a:t>Świadczenia pieniężne od odbiorców zadania publicznego </a:t>
                      </a:r>
                      <a:r>
                        <a:rPr lang="pl-PL" sz="1000" baseline="0" dirty="0">
                          <a:solidFill>
                            <a:srgbClr val="FF0000"/>
                          </a:solidFill>
                          <a:effectLst/>
                          <a:latin typeface="+mn-lt"/>
                          <a:ea typeface="+mn-ea"/>
                          <a:cs typeface="+mn-cs"/>
                        </a:rPr>
                        <a:t>jakie zostały ujęte w ofercie lub kosztorysie plus dodatkowe środki jakie zostały wykorzystane ponad podaną kwotę</a:t>
                      </a:r>
                      <a:endParaRPr lang="pl-PL" sz="1200" dirty="0">
                        <a:effectLst/>
                        <a:latin typeface="+mn-lt"/>
                        <a:ea typeface="Calibri"/>
                        <a:cs typeface="Times New Roman"/>
                      </a:endParaRPr>
                    </a:p>
                    <a:p>
                      <a:pPr algn="l">
                        <a:lnSpc>
                          <a:spcPct val="115000"/>
                        </a:lnSpc>
                        <a:spcAft>
                          <a:spcPts val="0"/>
                        </a:spcAft>
                      </a:pPr>
                      <a:endParaRPr lang="pl-PL" sz="1000" dirty="0">
                        <a:solidFill>
                          <a:srgbClr val="FF0000"/>
                        </a:solidFill>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08"/>
                  </a:ext>
                </a:extLst>
              </a:tr>
              <a:tr h="458439">
                <a:tc vMerge="1">
                  <a:txBody>
                    <a:bodyPr/>
                    <a:lstStyle/>
                    <a:p>
                      <a:endParaRPr lang="pl-PL"/>
                    </a:p>
                  </a:txBody>
                  <a:tcPr/>
                </a:tc>
                <a:tc rowSpan="2">
                  <a:txBody>
                    <a:bodyPr/>
                    <a:lstStyle/>
                    <a:p>
                      <a:pPr>
                        <a:lnSpc>
                          <a:spcPct val="115000"/>
                        </a:lnSpc>
                        <a:spcAft>
                          <a:spcPts val="0"/>
                        </a:spcAft>
                      </a:pPr>
                      <a:r>
                        <a:rPr lang="pl-PL" sz="1050" dirty="0">
                          <a:effectLst/>
                        </a:rPr>
                        <a:t>2.3</a:t>
                      </a:r>
                      <a:endParaRPr lang="pl-PL" sz="1400" dirty="0">
                        <a:effectLst/>
                        <a:latin typeface="Calibri"/>
                        <a:ea typeface="Calibri"/>
                        <a:cs typeface="Times New Roman"/>
                      </a:endParaRPr>
                    </a:p>
                  </a:txBody>
                  <a:tcPr marL="61494" marR="61494" marT="0" marB="0" anchor="ctr">
                    <a:solidFill>
                      <a:schemeClr val="accent6">
                        <a:lumMod val="40000"/>
                        <a:lumOff val="60000"/>
                      </a:schemeClr>
                    </a:solidFill>
                  </a:tcPr>
                </a:tc>
                <a:tc>
                  <a:txBody>
                    <a:bodyPr/>
                    <a:lstStyle/>
                    <a:p>
                      <a:pPr>
                        <a:lnSpc>
                          <a:spcPct val="115000"/>
                        </a:lnSpc>
                        <a:spcAft>
                          <a:spcPts val="0"/>
                        </a:spcAft>
                      </a:pPr>
                      <a:r>
                        <a:rPr lang="pl-PL" sz="1050" dirty="0">
                          <a:effectLst/>
                        </a:rPr>
                        <a:t>Środki finansowe z innych źródeł publicznych²⁾⁾</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rowSpan="2">
                  <a:txBody>
                    <a:bodyPr/>
                    <a:lstStyle/>
                    <a:p>
                      <a:pPr algn="l">
                        <a:lnSpc>
                          <a:spcPct val="115000"/>
                        </a:lnSpc>
                        <a:spcAft>
                          <a:spcPts val="0"/>
                        </a:spcAft>
                      </a:pPr>
                      <a:r>
                        <a:rPr lang="pl-PL" sz="1000" dirty="0">
                          <a:solidFill>
                            <a:srgbClr val="FF0000"/>
                          </a:solidFill>
                          <a:effectLst/>
                        </a:rPr>
                        <a:t>Środki</a:t>
                      </a:r>
                      <a:r>
                        <a:rPr lang="pl-PL" sz="1000" baseline="0" dirty="0">
                          <a:solidFill>
                            <a:srgbClr val="FF0000"/>
                          </a:solidFill>
                          <a:effectLst/>
                        </a:rPr>
                        <a:t> finansowe z innych źródeł </a:t>
                      </a:r>
                      <a:r>
                        <a:rPr lang="pl-PL" sz="1000" baseline="0" dirty="0">
                          <a:solidFill>
                            <a:srgbClr val="FF0000"/>
                          </a:solidFill>
                          <a:effectLst/>
                          <a:latin typeface="+mn-lt"/>
                          <a:ea typeface="+mn-ea"/>
                          <a:cs typeface="+mn-cs"/>
                        </a:rPr>
                        <a:t>jakie zostały ujęte w ofercie lub zaktualizowanym kosztorysie</a:t>
                      </a:r>
                      <a:endParaRPr lang="pl-PL" sz="1000" dirty="0">
                        <a:solidFill>
                          <a:srgbClr val="FF0000"/>
                        </a:solidFill>
                        <a:effectLst/>
                        <a:latin typeface="Calibri"/>
                        <a:ea typeface="Calibri"/>
                        <a:cs typeface="Times New Roman"/>
                      </a:endParaRPr>
                    </a:p>
                  </a:txBody>
                  <a:tcPr marL="61494" marR="61494" marT="0" marB="0" anchor="ctr">
                    <a:solidFill>
                      <a:schemeClr val="tx1"/>
                    </a:solidFill>
                  </a:tcPr>
                </a:tc>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l-PL" sz="1000" dirty="0">
                          <a:solidFill>
                            <a:srgbClr val="FF0000"/>
                          </a:solidFill>
                          <a:effectLst/>
                          <a:latin typeface="Calibri"/>
                          <a:ea typeface="Calibri"/>
                          <a:cs typeface="Times New Roman"/>
                        </a:rPr>
                        <a:t>Środki finansowe własne z innych źródeł</a:t>
                      </a:r>
                      <a:r>
                        <a:rPr lang="pl-PL" sz="1000" baseline="0" dirty="0">
                          <a:solidFill>
                            <a:srgbClr val="FF0000"/>
                          </a:solidFill>
                          <a:effectLst/>
                          <a:latin typeface="Calibri"/>
                          <a:ea typeface="Calibri"/>
                          <a:cs typeface="Times New Roman"/>
                        </a:rPr>
                        <a:t> pieniężnych </a:t>
                      </a:r>
                      <a:r>
                        <a:rPr lang="pl-PL" sz="1000" baseline="0" dirty="0">
                          <a:solidFill>
                            <a:srgbClr val="FF0000"/>
                          </a:solidFill>
                          <a:effectLst/>
                          <a:latin typeface="+mn-lt"/>
                          <a:ea typeface="+mn-ea"/>
                          <a:cs typeface="+mn-cs"/>
                        </a:rPr>
                        <a:t>jakie zostały ujęte w ofercie lub kosztorysie plus dodatkowe środki jakie zostały wykorzystane ponad  podaną kwotę</a:t>
                      </a:r>
                      <a:endParaRPr lang="pl-PL" sz="1200" dirty="0">
                        <a:effectLst/>
                        <a:latin typeface="+mn-lt"/>
                        <a:ea typeface="Calibri"/>
                        <a:cs typeface="Times New Roman"/>
                      </a:endParaRPr>
                    </a:p>
                    <a:p>
                      <a:pPr algn="l">
                        <a:lnSpc>
                          <a:spcPct val="115000"/>
                        </a:lnSpc>
                        <a:spcAft>
                          <a:spcPts val="0"/>
                        </a:spcAft>
                      </a:pPr>
                      <a:r>
                        <a:rPr lang="pl-PL" sz="1000" baseline="0" dirty="0">
                          <a:solidFill>
                            <a:srgbClr val="FF0000"/>
                          </a:solidFill>
                          <a:effectLst/>
                          <a:latin typeface="Calibri"/>
                          <a:ea typeface="Calibri"/>
                          <a:cs typeface="Times New Roman"/>
                        </a:rPr>
                        <a:t> </a:t>
                      </a:r>
                      <a:endParaRPr lang="pl-PL" sz="1000" dirty="0">
                        <a:solidFill>
                          <a:srgbClr val="FF0000"/>
                        </a:solidFill>
                        <a:effectLst/>
                        <a:latin typeface="Calibri"/>
                        <a:ea typeface="Calibri"/>
                        <a:cs typeface="Times New Roman"/>
                      </a:endParaRPr>
                    </a:p>
                  </a:txBody>
                  <a:tcPr marL="61494" marR="61494" marT="0" marB="0" anchor="ctr">
                    <a:solidFill>
                      <a:schemeClr val="tx1"/>
                    </a:solidFill>
                  </a:tcPr>
                </a:tc>
                <a:extLst>
                  <a:ext uri="{0D108BD9-81ED-4DB2-BD59-A6C34878D82A}">
                    <a16:rowId xmlns="" xmlns:a16="http://schemas.microsoft.com/office/drawing/2014/main" val="10009"/>
                  </a:ext>
                </a:extLst>
              </a:tr>
              <a:tr h="1192950">
                <a:tc vMerge="1">
                  <a:txBody>
                    <a:bodyPr/>
                    <a:lstStyle/>
                    <a:p>
                      <a:endParaRPr lang="pl-PL"/>
                    </a:p>
                  </a:txBody>
                  <a:tcPr/>
                </a:tc>
                <a:tc vMerge="1">
                  <a:txBody>
                    <a:bodyPr/>
                    <a:lstStyle/>
                    <a:p>
                      <a:endParaRPr lang="pl-PL"/>
                    </a:p>
                  </a:txBody>
                  <a:tcPr/>
                </a:tc>
                <a:tc>
                  <a:txBody>
                    <a:bodyPr/>
                    <a:lstStyle/>
                    <a:p>
                      <a:pPr>
                        <a:lnSpc>
                          <a:spcPct val="115000"/>
                        </a:lnSpc>
                        <a:spcAft>
                          <a:spcPts val="0"/>
                        </a:spcAft>
                      </a:pPr>
                      <a:r>
                        <a:rPr lang="pl-PL" sz="900" dirty="0">
                          <a:effectLst/>
                        </a:rPr>
                        <a:t>Nazwa(-wy) organu(-nów) administracji publicznej lub jednostki(-tek) sektora finansów publicznych, których(-</a:t>
                      </a:r>
                      <a:r>
                        <a:rPr lang="pl-PL" sz="900" dirty="0" err="1">
                          <a:effectLst/>
                        </a:rPr>
                        <a:t>ra</a:t>
                      </a:r>
                      <a:r>
                        <a:rPr lang="pl-PL" sz="900" dirty="0">
                          <a:effectLst/>
                        </a:rPr>
                        <a:t>, -re) przekazał(a, y) środki finansowe:</a:t>
                      </a:r>
                      <a:endParaRPr lang="pl-PL" sz="1400" dirty="0">
                        <a:effectLst/>
                      </a:endParaRPr>
                    </a:p>
                    <a:p>
                      <a:pPr>
                        <a:lnSpc>
                          <a:spcPct val="115000"/>
                        </a:lnSpc>
                        <a:spcAft>
                          <a:spcPts val="0"/>
                        </a:spcAft>
                      </a:pPr>
                      <a:r>
                        <a:rPr lang="pl-PL" sz="900" dirty="0">
                          <a:effectLst/>
                        </a:rPr>
                        <a:t>…………………………………………………………………………………………………………………………………………</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vMerge="1">
                  <a:txBody>
                    <a:bodyPr/>
                    <a:lstStyle/>
                    <a:p>
                      <a:endParaRPr lang="pl-PL"/>
                    </a:p>
                  </a:txBody>
                  <a:tcPr/>
                </a:tc>
                <a:tc vMerge="1">
                  <a:txBody>
                    <a:bodyPr/>
                    <a:lstStyle/>
                    <a:p>
                      <a:endParaRPr lang="pl-PL"/>
                    </a:p>
                  </a:txBody>
                  <a:tcPr/>
                </a:tc>
                <a:extLst>
                  <a:ext uri="{0D108BD9-81ED-4DB2-BD59-A6C34878D82A}">
                    <a16:rowId xmlns="" xmlns:a16="http://schemas.microsoft.com/office/drawing/2014/main" val="10010"/>
                  </a:ext>
                </a:extLst>
              </a:tr>
              <a:tr h="726873">
                <a:tc vMerge="1">
                  <a:txBody>
                    <a:bodyPr/>
                    <a:lstStyle/>
                    <a:p>
                      <a:endParaRPr lang="pl-PL"/>
                    </a:p>
                  </a:txBody>
                  <a:tcPr/>
                </a:tc>
                <a:tc>
                  <a:txBody>
                    <a:bodyPr/>
                    <a:lstStyle/>
                    <a:p>
                      <a:pPr>
                        <a:lnSpc>
                          <a:spcPct val="115000"/>
                        </a:lnSpc>
                        <a:spcAft>
                          <a:spcPts val="0"/>
                        </a:spcAft>
                      </a:pPr>
                      <a:r>
                        <a:rPr lang="pl-PL" sz="1050" dirty="0">
                          <a:effectLst/>
                        </a:rPr>
                        <a:t>2.4</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nSpc>
                          <a:spcPct val="115000"/>
                        </a:lnSpc>
                        <a:spcAft>
                          <a:spcPts val="0"/>
                        </a:spcAft>
                      </a:pPr>
                      <a:r>
                        <a:rPr lang="pl-PL" sz="1050" dirty="0">
                          <a:effectLst/>
                        </a:rPr>
                        <a:t>Pozostałe²⁾</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l">
                        <a:lnSpc>
                          <a:spcPct val="115000"/>
                        </a:lnSpc>
                        <a:spcAft>
                          <a:spcPts val="0"/>
                        </a:spcAft>
                      </a:pPr>
                      <a:r>
                        <a:rPr lang="pl-PL" sz="1000" dirty="0">
                          <a:solidFill>
                            <a:srgbClr val="FF0000"/>
                          </a:solidFill>
                          <a:effectLst/>
                          <a:latin typeface="+mn-lt"/>
                          <a:ea typeface="+mn-ea"/>
                          <a:cs typeface="+mn-cs"/>
                        </a:rPr>
                        <a:t>Pozostałe</a:t>
                      </a:r>
                      <a:r>
                        <a:rPr lang="pl-PL" sz="1000" baseline="0" dirty="0">
                          <a:solidFill>
                            <a:srgbClr val="FF0000"/>
                          </a:solidFill>
                          <a:effectLst/>
                          <a:latin typeface="+mn-lt"/>
                          <a:ea typeface="+mn-ea"/>
                          <a:cs typeface="+mn-cs"/>
                        </a:rPr>
                        <a:t> środki finansowe jakie zostały ujęte </a:t>
                      </a:r>
                      <a:br>
                        <a:rPr lang="pl-PL" sz="1000" baseline="0" dirty="0">
                          <a:solidFill>
                            <a:srgbClr val="FF0000"/>
                          </a:solidFill>
                          <a:effectLst/>
                          <a:latin typeface="+mn-lt"/>
                          <a:ea typeface="+mn-ea"/>
                          <a:cs typeface="+mn-cs"/>
                        </a:rPr>
                      </a:br>
                      <a:r>
                        <a:rPr lang="pl-PL" sz="1000" baseline="0" dirty="0">
                          <a:solidFill>
                            <a:srgbClr val="FF0000"/>
                          </a:solidFill>
                          <a:effectLst/>
                          <a:latin typeface="+mn-lt"/>
                          <a:ea typeface="+mn-ea"/>
                          <a:cs typeface="+mn-cs"/>
                        </a:rPr>
                        <a:t>w ofercie lub zaktualizowanym kosztorysie</a:t>
                      </a:r>
                      <a:endParaRPr lang="pl-PL" sz="1000" dirty="0">
                        <a:solidFill>
                          <a:srgbClr val="FF0000"/>
                        </a:solidFill>
                        <a:effectLst/>
                        <a:latin typeface="Calibri"/>
                        <a:ea typeface="Calibri"/>
                        <a:cs typeface="Times New Roman"/>
                      </a:endParaRPr>
                    </a:p>
                  </a:txBody>
                  <a:tcPr marL="61494" marR="61494" marT="0" marB="0">
                    <a:solidFill>
                      <a:schemeClr val="tx1"/>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l-PL" sz="1000" dirty="0">
                          <a:solidFill>
                            <a:srgbClr val="FF0000"/>
                          </a:solidFill>
                          <a:effectLst/>
                          <a:latin typeface="Calibri"/>
                          <a:ea typeface="Calibri"/>
                          <a:cs typeface="Times New Roman"/>
                        </a:rPr>
                        <a:t>Pozostałe środki finansowe</a:t>
                      </a:r>
                      <a:r>
                        <a:rPr lang="pl-PL" sz="1000" baseline="0" dirty="0">
                          <a:solidFill>
                            <a:srgbClr val="FF0000"/>
                          </a:solidFill>
                          <a:effectLst/>
                          <a:latin typeface="Calibri"/>
                          <a:ea typeface="Calibri"/>
                          <a:cs typeface="Times New Roman"/>
                        </a:rPr>
                        <a:t> </a:t>
                      </a:r>
                      <a:r>
                        <a:rPr lang="pl-PL" sz="1000" baseline="0" dirty="0">
                          <a:solidFill>
                            <a:srgbClr val="FF0000"/>
                          </a:solidFill>
                          <a:effectLst/>
                          <a:latin typeface="+mn-lt"/>
                          <a:ea typeface="+mn-ea"/>
                          <a:cs typeface="+mn-cs"/>
                        </a:rPr>
                        <a:t>jakie zostały ujęte </a:t>
                      </a:r>
                      <a:br>
                        <a:rPr lang="pl-PL" sz="1000" baseline="0" dirty="0">
                          <a:solidFill>
                            <a:srgbClr val="FF0000"/>
                          </a:solidFill>
                          <a:effectLst/>
                          <a:latin typeface="+mn-lt"/>
                          <a:ea typeface="+mn-ea"/>
                          <a:cs typeface="+mn-cs"/>
                        </a:rPr>
                      </a:br>
                      <a:r>
                        <a:rPr lang="pl-PL" sz="1000" baseline="0" dirty="0">
                          <a:solidFill>
                            <a:srgbClr val="FF0000"/>
                          </a:solidFill>
                          <a:effectLst/>
                          <a:latin typeface="+mn-lt"/>
                          <a:ea typeface="+mn-ea"/>
                          <a:cs typeface="+mn-cs"/>
                        </a:rPr>
                        <a:t>w ofercie lub kosztorysie plus dodatkowe środki jakie zostały wykorzystane ponad  podaną kwotę</a:t>
                      </a:r>
                      <a:endParaRPr lang="pl-PL" sz="1200" dirty="0">
                        <a:effectLst/>
                        <a:latin typeface="+mn-lt"/>
                        <a:ea typeface="Calibri"/>
                        <a:cs typeface="Times New Roman"/>
                      </a:endParaRPr>
                    </a:p>
                    <a:p>
                      <a:pPr algn="l">
                        <a:lnSpc>
                          <a:spcPct val="115000"/>
                        </a:lnSpc>
                        <a:spcAft>
                          <a:spcPts val="0"/>
                        </a:spcAft>
                      </a:pPr>
                      <a:endParaRPr lang="pl-PL" sz="1000" dirty="0">
                        <a:solidFill>
                          <a:srgbClr val="FF0000"/>
                        </a:solidFill>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11"/>
                  </a:ext>
                </a:extLst>
              </a:tr>
            </a:tbl>
          </a:graphicData>
        </a:graphic>
      </p:graphicFrame>
      <p:sp>
        <p:nvSpPr>
          <p:cNvPr id="5" name="Rectangle 1"/>
          <p:cNvSpPr>
            <a:spLocks noChangeArrowheads="1"/>
          </p:cNvSpPr>
          <p:nvPr/>
        </p:nvSpPr>
        <p:spPr bwMode="auto">
          <a:xfrm>
            <a:off x="523875"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cap="none" normalizeH="0" baseline="0">
                <a:ln>
                  <a:noFill/>
                </a:ln>
                <a:solidFill>
                  <a:schemeClr val="tx1"/>
                </a:solidFill>
                <a:effectLst/>
                <a:latin typeface="Arial" pitchFamily="34" charset="0"/>
                <a:cs typeface="Arial" pitchFamily="34" charset="0"/>
              </a:rPr>
              <a:t/>
            </a:r>
            <a:br>
              <a:rPr kumimoji="0" lang="pl-PL" altLang="pl-PL" sz="1800" b="0" i="0" u="none" strike="noStrike" cap="none" normalizeH="0" baseline="0">
                <a:ln>
                  <a:noFill/>
                </a:ln>
                <a:solidFill>
                  <a:schemeClr val="tx1"/>
                </a:solidFill>
                <a:effectLst/>
                <a:latin typeface="Arial" pitchFamily="34" charset="0"/>
                <a:cs typeface="Arial" pitchFamily="34" charset="0"/>
              </a:rPr>
            </a:br>
            <a:endParaRPr kumimoji="0" lang="pl-PL" altLang="pl-PL"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222869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4035066098"/>
              </p:ext>
            </p:extLst>
          </p:nvPr>
        </p:nvGraphicFramePr>
        <p:xfrm>
          <a:off x="251520" y="3933056"/>
          <a:ext cx="8712967" cy="1968219"/>
        </p:xfrm>
        <a:graphic>
          <a:graphicData uri="http://schemas.openxmlformats.org/drawingml/2006/table">
            <a:tbl>
              <a:tblPr firstRow="1" firstCol="1" bandRow="1">
                <a:tableStyleId>{D7AC3CCA-C797-4891-BE02-D94E43425B78}</a:tableStyleId>
              </a:tblPr>
              <a:tblGrid>
                <a:gridCol w="565777">
                  <a:extLst>
                    <a:ext uri="{9D8B030D-6E8A-4147-A177-3AD203B41FA5}">
                      <a16:colId xmlns="" xmlns:a16="http://schemas.microsoft.com/office/drawing/2014/main" val="20000"/>
                    </a:ext>
                  </a:extLst>
                </a:gridCol>
                <a:gridCol w="2530567">
                  <a:extLst>
                    <a:ext uri="{9D8B030D-6E8A-4147-A177-3AD203B41FA5}">
                      <a16:colId xmlns="" xmlns:a16="http://schemas.microsoft.com/office/drawing/2014/main" val="20001"/>
                    </a:ext>
                  </a:extLst>
                </a:gridCol>
                <a:gridCol w="2880320">
                  <a:extLst>
                    <a:ext uri="{9D8B030D-6E8A-4147-A177-3AD203B41FA5}">
                      <a16:colId xmlns="" xmlns:a16="http://schemas.microsoft.com/office/drawing/2014/main" val="20002"/>
                    </a:ext>
                  </a:extLst>
                </a:gridCol>
                <a:gridCol w="2736303">
                  <a:extLst>
                    <a:ext uri="{9D8B030D-6E8A-4147-A177-3AD203B41FA5}">
                      <a16:colId xmlns="" xmlns:a16="http://schemas.microsoft.com/office/drawing/2014/main" val="20003"/>
                    </a:ext>
                  </a:extLst>
                </a:gridCol>
              </a:tblGrid>
              <a:tr h="672075">
                <a:tc>
                  <a:txBody>
                    <a:bodyPr/>
                    <a:lstStyle/>
                    <a:p>
                      <a:pPr algn="ctr">
                        <a:lnSpc>
                          <a:spcPct val="115000"/>
                        </a:lnSpc>
                        <a:spcAft>
                          <a:spcPts val="0"/>
                        </a:spcAft>
                      </a:pPr>
                      <a:r>
                        <a:rPr lang="pl-PL" sz="900" dirty="0">
                          <a:effectLst/>
                        </a:rPr>
                        <a:t>4</a:t>
                      </a:r>
                      <a:endParaRPr lang="pl-PL" sz="1100" dirty="0">
                        <a:effectLst/>
                        <a:latin typeface="Calibri"/>
                        <a:ea typeface="Calibri"/>
                        <a:cs typeface="Times New Roman"/>
                      </a:endParaRPr>
                    </a:p>
                  </a:txBody>
                  <a:tcPr marL="61494" marR="61494" marT="0" marB="0" anchor="ctr">
                    <a:solidFill>
                      <a:schemeClr val="accent6">
                        <a:lumMod val="40000"/>
                        <a:lumOff val="60000"/>
                      </a:schemeClr>
                    </a:solidFill>
                  </a:tcPr>
                </a:tc>
                <a:tc>
                  <a:txBody>
                    <a:bodyPr/>
                    <a:lstStyle/>
                    <a:p>
                      <a:pPr>
                        <a:lnSpc>
                          <a:spcPct val="115000"/>
                        </a:lnSpc>
                        <a:spcAft>
                          <a:spcPts val="0"/>
                        </a:spcAft>
                      </a:pPr>
                      <a:r>
                        <a:rPr lang="pl-PL" sz="900" dirty="0">
                          <a:effectLst/>
                        </a:rPr>
                        <a:t>Udział kwoty dotacji w całkowitych kosztach zadania publicznego⁾</a:t>
                      </a:r>
                      <a:endParaRPr lang="pl-PL" sz="11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pl-PL" sz="1000" baseline="0" dirty="0">
                          <a:solidFill>
                            <a:srgbClr val="FF0000"/>
                          </a:solidFill>
                          <a:effectLst/>
                          <a:latin typeface="+mn-lt"/>
                          <a:ea typeface="Calibri"/>
                          <a:cs typeface="Times New Roman"/>
                        </a:rPr>
                        <a:t>Kwota dotacji * 100% </a:t>
                      </a:r>
                      <a:br>
                        <a:rPr lang="pl-PL" sz="1000" baseline="0" dirty="0">
                          <a:solidFill>
                            <a:srgbClr val="FF0000"/>
                          </a:solidFill>
                          <a:effectLst/>
                          <a:latin typeface="+mn-lt"/>
                          <a:ea typeface="Calibri"/>
                          <a:cs typeface="Times New Roman"/>
                        </a:rPr>
                      </a:br>
                      <a:r>
                        <a:rPr lang="pl-PL" sz="1000" baseline="0" dirty="0">
                          <a:solidFill>
                            <a:srgbClr val="FF0000"/>
                          </a:solidFill>
                          <a:effectLst/>
                          <a:latin typeface="+mn-lt"/>
                          <a:ea typeface="Calibri"/>
                          <a:cs typeface="Times New Roman"/>
                        </a:rPr>
                        <a:t>podzielić przez </a:t>
                      </a:r>
                      <a:endParaRPr lang="pl-PL" sz="1000" dirty="0">
                        <a:solidFill>
                          <a:srgbClr val="FF0000"/>
                        </a:solidFill>
                        <a:effectLst/>
                        <a:latin typeface="+mn-lt"/>
                        <a:ea typeface="Calibri"/>
                        <a:cs typeface="Times New Roman"/>
                      </a:endParaRPr>
                    </a:p>
                    <a:p>
                      <a:pPr algn="ctr">
                        <a:lnSpc>
                          <a:spcPct val="115000"/>
                        </a:lnSpc>
                        <a:spcAft>
                          <a:spcPts val="0"/>
                        </a:spcAft>
                      </a:pPr>
                      <a:r>
                        <a:rPr lang="pl-PL" sz="1000" dirty="0">
                          <a:solidFill>
                            <a:srgbClr val="FF0000"/>
                          </a:solidFill>
                          <a:effectLst/>
                          <a:latin typeface="Calibri"/>
                          <a:ea typeface="Calibri"/>
                          <a:cs typeface="Times New Roman"/>
                        </a:rPr>
                        <a:t>Całkowity </a:t>
                      </a:r>
                      <a:r>
                        <a:rPr lang="pl-PL" sz="1000">
                          <a:solidFill>
                            <a:srgbClr val="FF0000"/>
                          </a:solidFill>
                          <a:effectLst/>
                          <a:latin typeface="Calibri"/>
                          <a:ea typeface="Calibri"/>
                          <a:cs typeface="Times New Roman"/>
                        </a:rPr>
                        <a:t>koszt</a:t>
                      </a:r>
                      <a:r>
                        <a:rPr lang="pl-PL" sz="1000" baseline="0">
                          <a:solidFill>
                            <a:srgbClr val="FF0000"/>
                          </a:solidFill>
                          <a:effectLst/>
                          <a:latin typeface="Calibri"/>
                          <a:ea typeface="Calibri"/>
                          <a:cs typeface="Times New Roman"/>
                        </a:rPr>
                        <a:t> zadania</a:t>
                      </a:r>
                      <a:endParaRPr lang="pl-PL" sz="1000" baseline="0" dirty="0">
                        <a:solidFill>
                          <a:srgbClr val="FF0000"/>
                        </a:solidFill>
                        <a:effectLst/>
                        <a:latin typeface="Calibri"/>
                        <a:ea typeface="Calibri"/>
                        <a:cs typeface="Times New Roman"/>
                      </a:endParaRPr>
                    </a:p>
                  </a:txBody>
                  <a:tcPr marL="61494" marR="61494" marT="0" marB="0" anchor="ctr">
                    <a:solidFill>
                      <a:schemeClr val="tx1"/>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pl-PL" sz="1000" baseline="0" dirty="0">
                          <a:solidFill>
                            <a:srgbClr val="FF0000"/>
                          </a:solidFill>
                          <a:effectLst/>
                          <a:latin typeface="+mn-lt"/>
                          <a:ea typeface="Calibri"/>
                          <a:cs typeface="Times New Roman"/>
                        </a:rPr>
                        <a:t>Kwota dotacji * 100% </a:t>
                      </a:r>
                      <a:br>
                        <a:rPr lang="pl-PL" sz="1000" baseline="0" dirty="0">
                          <a:solidFill>
                            <a:srgbClr val="FF0000"/>
                          </a:solidFill>
                          <a:effectLst/>
                          <a:latin typeface="+mn-lt"/>
                          <a:ea typeface="Calibri"/>
                          <a:cs typeface="Times New Roman"/>
                        </a:rPr>
                      </a:br>
                      <a:r>
                        <a:rPr lang="pl-PL" sz="1000" baseline="0" dirty="0">
                          <a:solidFill>
                            <a:srgbClr val="FF0000"/>
                          </a:solidFill>
                          <a:effectLst/>
                          <a:latin typeface="+mn-lt"/>
                          <a:ea typeface="Calibri"/>
                          <a:cs typeface="Times New Roman"/>
                        </a:rPr>
                        <a:t>podzielić przez </a:t>
                      </a:r>
                      <a:endParaRPr lang="pl-PL" sz="1000" dirty="0">
                        <a:solidFill>
                          <a:srgbClr val="FF0000"/>
                        </a:solidFill>
                        <a:effectLst/>
                        <a:latin typeface="+mn-lt"/>
                        <a:ea typeface="Calibri"/>
                        <a:cs typeface="Times New Roman"/>
                      </a:endParaRPr>
                    </a:p>
                    <a:p>
                      <a:pPr algn="ctr">
                        <a:lnSpc>
                          <a:spcPct val="115000"/>
                        </a:lnSpc>
                        <a:spcAft>
                          <a:spcPts val="0"/>
                        </a:spcAft>
                      </a:pPr>
                      <a:r>
                        <a:rPr lang="pl-PL" sz="1000" dirty="0">
                          <a:solidFill>
                            <a:srgbClr val="FF0000"/>
                          </a:solidFill>
                          <a:effectLst/>
                          <a:latin typeface="+mn-lt"/>
                          <a:ea typeface="Calibri"/>
                          <a:cs typeface="Times New Roman"/>
                        </a:rPr>
                        <a:t>Całkowity kosz zadania </a:t>
                      </a:r>
                      <a:endParaRPr lang="pl-PL" sz="1000" baseline="0" dirty="0">
                        <a:solidFill>
                          <a:srgbClr val="FF0000"/>
                        </a:solidFill>
                        <a:effectLst/>
                        <a:latin typeface="+mn-lt"/>
                        <a:ea typeface="Calibri"/>
                        <a:cs typeface="Times New Roman"/>
                      </a:endParaRPr>
                    </a:p>
                  </a:txBody>
                  <a:tcPr marL="61494" marR="61494" marT="0" marB="0" anchor="ctr">
                    <a:solidFill>
                      <a:schemeClr val="tx1"/>
                    </a:solidFill>
                  </a:tcPr>
                </a:tc>
                <a:extLst>
                  <a:ext uri="{0D108BD9-81ED-4DB2-BD59-A6C34878D82A}">
                    <a16:rowId xmlns="" xmlns:a16="http://schemas.microsoft.com/office/drawing/2014/main" val="10000"/>
                  </a:ext>
                </a:extLst>
              </a:tr>
              <a:tr h="624069">
                <a:tc>
                  <a:txBody>
                    <a:bodyPr/>
                    <a:lstStyle/>
                    <a:p>
                      <a:pPr algn="ctr">
                        <a:lnSpc>
                          <a:spcPct val="115000"/>
                        </a:lnSpc>
                        <a:spcAft>
                          <a:spcPts val="0"/>
                        </a:spcAft>
                      </a:pPr>
                      <a:r>
                        <a:rPr lang="pl-PL" sz="900" dirty="0">
                          <a:effectLst/>
                        </a:rPr>
                        <a:t>5</a:t>
                      </a:r>
                      <a:endParaRPr lang="pl-PL" sz="1100" dirty="0">
                        <a:effectLst/>
                        <a:latin typeface="Calibri"/>
                        <a:ea typeface="Calibri"/>
                        <a:cs typeface="Times New Roman"/>
                      </a:endParaRPr>
                    </a:p>
                  </a:txBody>
                  <a:tcPr marL="61494" marR="61494" marT="0" marB="0" anchor="ctr">
                    <a:solidFill>
                      <a:schemeClr val="accent6">
                        <a:lumMod val="40000"/>
                        <a:lumOff val="60000"/>
                      </a:schemeClr>
                    </a:solidFill>
                  </a:tcPr>
                </a:tc>
                <a:tc>
                  <a:txBody>
                    <a:bodyPr/>
                    <a:lstStyle/>
                    <a:p>
                      <a:pPr>
                        <a:lnSpc>
                          <a:spcPct val="115000"/>
                        </a:lnSpc>
                        <a:spcAft>
                          <a:spcPts val="0"/>
                        </a:spcAft>
                      </a:pPr>
                      <a:r>
                        <a:rPr lang="pl-PL" sz="900" dirty="0">
                          <a:effectLst/>
                        </a:rPr>
                        <a:t>Udział innych środków finansowych w stosunku do otrzymanej kwoty dotacji⁾</a:t>
                      </a:r>
                      <a:endParaRPr lang="pl-PL" sz="11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pl-PL" sz="1000" b="1" dirty="0">
                          <a:solidFill>
                            <a:srgbClr val="FF0000"/>
                          </a:solidFill>
                          <a:effectLst/>
                          <a:latin typeface="+mn-lt"/>
                          <a:ea typeface="Calibri"/>
                          <a:cs typeface="Times New Roman"/>
                        </a:rPr>
                        <a:t>Udział</a:t>
                      </a:r>
                      <a:r>
                        <a:rPr lang="pl-PL" sz="1000" b="1" baseline="0" dirty="0">
                          <a:solidFill>
                            <a:srgbClr val="FF0000"/>
                          </a:solidFill>
                          <a:effectLst/>
                          <a:latin typeface="+mn-lt"/>
                          <a:ea typeface="Calibri"/>
                          <a:cs typeface="Times New Roman"/>
                        </a:rPr>
                        <a:t> innych środków finansowych </a:t>
                      </a:r>
                      <a:endParaRPr lang="pl-PL" sz="1000" b="1" dirty="0">
                        <a:solidFill>
                          <a:srgbClr val="FF0000"/>
                        </a:solidFill>
                        <a:effectLst/>
                        <a:latin typeface="+mn-lt"/>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pl-PL" sz="1000" b="1" baseline="0" dirty="0">
                          <a:solidFill>
                            <a:srgbClr val="FF0000"/>
                          </a:solidFill>
                          <a:effectLst/>
                          <a:latin typeface="+mn-lt"/>
                          <a:ea typeface="Calibri"/>
                          <a:cs typeface="Times New Roman"/>
                        </a:rPr>
                        <a:t> * 100% </a:t>
                      </a:r>
                      <a:br>
                        <a:rPr lang="pl-PL" sz="1000" b="1" baseline="0" dirty="0">
                          <a:solidFill>
                            <a:srgbClr val="FF0000"/>
                          </a:solidFill>
                          <a:effectLst/>
                          <a:latin typeface="+mn-lt"/>
                          <a:ea typeface="Calibri"/>
                          <a:cs typeface="Times New Roman"/>
                        </a:rPr>
                      </a:br>
                      <a:r>
                        <a:rPr lang="pl-PL" sz="1000" b="1" baseline="0" dirty="0">
                          <a:solidFill>
                            <a:srgbClr val="FF0000"/>
                          </a:solidFill>
                          <a:effectLst/>
                          <a:latin typeface="+mn-lt"/>
                          <a:ea typeface="Calibri"/>
                          <a:cs typeface="Times New Roman"/>
                        </a:rPr>
                        <a:t>podzielić przez dotację</a:t>
                      </a:r>
                    </a:p>
                  </a:txBody>
                  <a:tcPr marL="61494" marR="61494" marT="0" marB="0" anchor="ctr">
                    <a:solidFill>
                      <a:schemeClr val="tx1"/>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pl-PL" sz="1000" b="1" dirty="0">
                          <a:solidFill>
                            <a:srgbClr val="FF0000"/>
                          </a:solidFill>
                          <a:effectLst/>
                          <a:latin typeface="+mn-lt"/>
                          <a:ea typeface="Calibri"/>
                          <a:cs typeface="Times New Roman"/>
                        </a:rPr>
                        <a:t>Udział</a:t>
                      </a:r>
                      <a:r>
                        <a:rPr lang="pl-PL" sz="1000" b="1" baseline="0" dirty="0">
                          <a:solidFill>
                            <a:srgbClr val="FF0000"/>
                          </a:solidFill>
                          <a:effectLst/>
                          <a:latin typeface="+mn-lt"/>
                          <a:ea typeface="Calibri"/>
                          <a:cs typeface="Times New Roman"/>
                        </a:rPr>
                        <a:t> innych środków finansowych </a:t>
                      </a:r>
                      <a:endParaRPr lang="pl-PL" sz="1000" b="1" dirty="0">
                        <a:solidFill>
                          <a:srgbClr val="FF0000"/>
                        </a:solidFill>
                        <a:effectLst/>
                        <a:latin typeface="+mn-lt"/>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pl-PL" sz="1000" b="1" baseline="0" dirty="0">
                          <a:solidFill>
                            <a:srgbClr val="FF0000"/>
                          </a:solidFill>
                          <a:effectLst/>
                          <a:latin typeface="+mn-lt"/>
                          <a:ea typeface="Calibri"/>
                          <a:cs typeface="Times New Roman"/>
                        </a:rPr>
                        <a:t>* 100% </a:t>
                      </a:r>
                      <a:br>
                        <a:rPr lang="pl-PL" sz="1000" b="1" baseline="0" dirty="0">
                          <a:solidFill>
                            <a:srgbClr val="FF0000"/>
                          </a:solidFill>
                          <a:effectLst/>
                          <a:latin typeface="+mn-lt"/>
                          <a:ea typeface="Calibri"/>
                          <a:cs typeface="Times New Roman"/>
                        </a:rPr>
                      </a:br>
                      <a:r>
                        <a:rPr lang="pl-PL" sz="1000" b="1" baseline="0" dirty="0">
                          <a:solidFill>
                            <a:srgbClr val="FF0000"/>
                          </a:solidFill>
                          <a:effectLst/>
                          <a:latin typeface="+mn-lt"/>
                          <a:ea typeface="Calibri"/>
                          <a:cs typeface="Times New Roman"/>
                        </a:rPr>
                        <a:t>podzielić przez dotację</a:t>
                      </a:r>
                    </a:p>
                  </a:txBody>
                  <a:tcPr marL="61494" marR="61494" marT="0" marB="0" anchor="ctr">
                    <a:solidFill>
                      <a:schemeClr val="tx1"/>
                    </a:solidFill>
                  </a:tcPr>
                </a:tc>
                <a:extLst>
                  <a:ext uri="{0D108BD9-81ED-4DB2-BD59-A6C34878D82A}">
                    <a16:rowId xmlns="" xmlns:a16="http://schemas.microsoft.com/office/drawing/2014/main" val="10001"/>
                  </a:ext>
                </a:extLst>
              </a:tr>
              <a:tr h="672075">
                <a:tc>
                  <a:txBody>
                    <a:bodyPr/>
                    <a:lstStyle/>
                    <a:p>
                      <a:pPr algn="ctr">
                        <a:lnSpc>
                          <a:spcPct val="115000"/>
                        </a:lnSpc>
                        <a:spcAft>
                          <a:spcPts val="0"/>
                        </a:spcAft>
                      </a:pPr>
                      <a:r>
                        <a:rPr lang="pl-PL" sz="900" dirty="0">
                          <a:effectLst/>
                        </a:rPr>
                        <a:t>6</a:t>
                      </a:r>
                      <a:endParaRPr lang="pl-PL" sz="1100" dirty="0">
                        <a:effectLst/>
                        <a:latin typeface="Calibri"/>
                        <a:ea typeface="Calibri"/>
                        <a:cs typeface="Times New Roman"/>
                      </a:endParaRPr>
                    </a:p>
                  </a:txBody>
                  <a:tcPr marL="61494" marR="61494" marT="0" marB="0" anchor="ctr">
                    <a:solidFill>
                      <a:schemeClr val="accent6">
                        <a:lumMod val="40000"/>
                        <a:lumOff val="60000"/>
                      </a:schemeClr>
                    </a:solidFill>
                  </a:tcPr>
                </a:tc>
                <a:tc>
                  <a:txBody>
                    <a:bodyPr/>
                    <a:lstStyle/>
                    <a:p>
                      <a:pPr>
                        <a:lnSpc>
                          <a:spcPct val="115000"/>
                        </a:lnSpc>
                        <a:spcAft>
                          <a:spcPts val="0"/>
                        </a:spcAft>
                      </a:pPr>
                      <a:r>
                        <a:rPr lang="pl-PL" sz="900" dirty="0">
                          <a:effectLst/>
                        </a:rPr>
                        <a:t>Udział wkładu osobowego i wkładu rzeczowego w stosunku do otrzymanej kwoty dotacji⁾</a:t>
                      </a:r>
                      <a:endParaRPr lang="pl-PL" sz="11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pl-PL" sz="1000" b="1" dirty="0">
                          <a:solidFill>
                            <a:srgbClr val="FF0000"/>
                          </a:solidFill>
                          <a:effectLst/>
                          <a:latin typeface="+mn-lt"/>
                          <a:ea typeface="Calibri"/>
                          <a:cs typeface="Times New Roman"/>
                        </a:rPr>
                        <a:t>Udział</a:t>
                      </a:r>
                      <a:r>
                        <a:rPr lang="pl-PL" sz="1000" b="1" baseline="0" dirty="0">
                          <a:solidFill>
                            <a:srgbClr val="FF0000"/>
                          </a:solidFill>
                          <a:effectLst/>
                          <a:latin typeface="+mn-lt"/>
                          <a:ea typeface="Calibri"/>
                          <a:cs typeface="Times New Roman"/>
                        </a:rPr>
                        <a:t> wkładu osobowego i wkładu rzeczowego</a:t>
                      </a:r>
                      <a:endParaRPr lang="pl-PL" sz="1000" b="1" dirty="0">
                        <a:solidFill>
                          <a:srgbClr val="FF0000"/>
                        </a:solidFill>
                        <a:effectLst/>
                        <a:latin typeface="+mn-lt"/>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pl-PL" sz="1000" b="1" baseline="0" dirty="0">
                          <a:solidFill>
                            <a:srgbClr val="FF0000"/>
                          </a:solidFill>
                          <a:effectLst/>
                          <a:latin typeface="+mn-lt"/>
                          <a:ea typeface="Calibri"/>
                          <a:cs typeface="Times New Roman"/>
                        </a:rPr>
                        <a:t>* 100% </a:t>
                      </a:r>
                      <a:br>
                        <a:rPr lang="pl-PL" sz="1000" b="1" baseline="0" dirty="0">
                          <a:solidFill>
                            <a:srgbClr val="FF0000"/>
                          </a:solidFill>
                          <a:effectLst/>
                          <a:latin typeface="+mn-lt"/>
                          <a:ea typeface="Calibri"/>
                          <a:cs typeface="Times New Roman"/>
                        </a:rPr>
                      </a:br>
                      <a:r>
                        <a:rPr lang="pl-PL" sz="1000" b="1" baseline="0" dirty="0">
                          <a:solidFill>
                            <a:srgbClr val="FF0000"/>
                          </a:solidFill>
                          <a:effectLst/>
                          <a:latin typeface="+mn-lt"/>
                          <a:ea typeface="Calibri"/>
                          <a:cs typeface="Times New Roman"/>
                        </a:rPr>
                        <a:t>podzielić przez dotację</a:t>
                      </a:r>
                    </a:p>
                  </a:txBody>
                  <a:tcPr marL="61494" marR="61494" marT="0" marB="0" anchor="ctr">
                    <a:solidFill>
                      <a:schemeClr val="tx1"/>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pl-PL" sz="1000" b="1" dirty="0">
                          <a:solidFill>
                            <a:srgbClr val="FF0000"/>
                          </a:solidFill>
                          <a:effectLst/>
                          <a:latin typeface="+mn-lt"/>
                          <a:ea typeface="Calibri"/>
                          <a:cs typeface="Times New Roman"/>
                        </a:rPr>
                        <a:t>Udział</a:t>
                      </a:r>
                      <a:r>
                        <a:rPr lang="pl-PL" sz="1000" b="1" baseline="0" dirty="0">
                          <a:solidFill>
                            <a:srgbClr val="FF0000"/>
                          </a:solidFill>
                          <a:effectLst/>
                          <a:latin typeface="+mn-lt"/>
                          <a:ea typeface="Calibri"/>
                          <a:cs typeface="Times New Roman"/>
                        </a:rPr>
                        <a:t> wkładu osobowego i wkładu rzeczowego</a:t>
                      </a:r>
                      <a:endParaRPr lang="pl-PL" sz="1000" b="1" dirty="0">
                        <a:solidFill>
                          <a:srgbClr val="FF0000"/>
                        </a:solidFill>
                        <a:effectLst/>
                        <a:latin typeface="+mn-lt"/>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pl-PL" sz="1000" b="1" baseline="0" dirty="0">
                          <a:solidFill>
                            <a:srgbClr val="FF0000"/>
                          </a:solidFill>
                          <a:effectLst/>
                          <a:latin typeface="+mn-lt"/>
                          <a:ea typeface="Calibri"/>
                          <a:cs typeface="Times New Roman"/>
                        </a:rPr>
                        <a:t>* 100% </a:t>
                      </a:r>
                      <a:br>
                        <a:rPr lang="pl-PL" sz="1000" b="1" baseline="0" dirty="0">
                          <a:solidFill>
                            <a:srgbClr val="FF0000"/>
                          </a:solidFill>
                          <a:effectLst/>
                          <a:latin typeface="+mn-lt"/>
                          <a:ea typeface="Calibri"/>
                          <a:cs typeface="Times New Roman"/>
                        </a:rPr>
                      </a:br>
                      <a:r>
                        <a:rPr lang="pl-PL" sz="1000" b="1" baseline="0" dirty="0">
                          <a:solidFill>
                            <a:srgbClr val="FF0000"/>
                          </a:solidFill>
                          <a:effectLst/>
                          <a:latin typeface="+mn-lt"/>
                          <a:ea typeface="Calibri"/>
                          <a:cs typeface="Times New Roman"/>
                        </a:rPr>
                        <a:t>podzielić przez dotację</a:t>
                      </a:r>
                    </a:p>
                  </a:txBody>
                  <a:tcPr marL="61494" marR="61494" marT="0" marB="0" anchor="ctr">
                    <a:solidFill>
                      <a:schemeClr val="tx1"/>
                    </a:solidFill>
                  </a:tcPr>
                </a:tc>
                <a:extLst>
                  <a:ext uri="{0D108BD9-81ED-4DB2-BD59-A6C34878D82A}">
                    <a16:rowId xmlns="" xmlns:a16="http://schemas.microsoft.com/office/drawing/2014/main" val="10002"/>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3047666908"/>
              </p:ext>
            </p:extLst>
          </p:nvPr>
        </p:nvGraphicFramePr>
        <p:xfrm>
          <a:off x="251520" y="1196752"/>
          <a:ext cx="8712968" cy="2103120"/>
        </p:xfrm>
        <a:graphic>
          <a:graphicData uri="http://schemas.openxmlformats.org/drawingml/2006/table">
            <a:tbl>
              <a:tblPr firstRow="1" firstCol="1" bandRow="1">
                <a:tableStyleId>{D7AC3CCA-C797-4891-BE02-D94E43425B78}</a:tableStyleId>
              </a:tblPr>
              <a:tblGrid>
                <a:gridCol w="565777">
                  <a:extLst>
                    <a:ext uri="{9D8B030D-6E8A-4147-A177-3AD203B41FA5}">
                      <a16:colId xmlns="" xmlns:a16="http://schemas.microsoft.com/office/drawing/2014/main" val="20000"/>
                    </a:ext>
                  </a:extLst>
                </a:gridCol>
                <a:gridCol w="452621">
                  <a:extLst>
                    <a:ext uri="{9D8B030D-6E8A-4147-A177-3AD203B41FA5}">
                      <a16:colId xmlns="" xmlns:a16="http://schemas.microsoft.com/office/drawing/2014/main" val="20001"/>
                    </a:ext>
                  </a:extLst>
                </a:gridCol>
                <a:gridCol w="2432043">
                  <a:extLst>
                    <a:ext uri="{9D8B030D-6E8A-4147-A177-3AD203B41FA5}">
                      <a16:colId xmlns="" xmlns:a16="http://schemas.microsoft.com/office/drawing/2014/main" val="20002"/>
                    </a:ext>
                  </a:extLst>
                </a:gridCol>
                <a:gridCol w="2553453">
                  <a:extLst>
                    <a:ext uri="{9D8B030D-6E8A-4147-A177-3AD203B41FA5}">
                      <a16:colId xmlns="" xmlns:a16="http://schemas.microsoft.com/office/drawing/2014/main" val="20003"/>
                    </a:ext>
                  </a:extLst>
                </a:gridCol>
                <a:gridCol w="2709074">
                  <a:extLst>
                    <a:ext uri="{9D8B030D-6E8A-4147-A177-3AD203B41FA5}">
                      <a16:colId xmlns="" xmlns:a16="http://schemas.microsoft.com/office/drawing/2014/main" val="20004"/>
                    </a:ext>
                  </a:extLst>
                </a:gridCol>
              </a:tblGrid>
              <a:tr h="657458">
                <a:tc rowSpan="3">
                  <a:txBody>
                    <a:bodyPr/>
                    <a:lstStyle/>
                    <a:p>
                      <a:pPr algn="ctr">
                        <a:lnSpc>
                          <a:spcPct val="115000"/>
                        </a:lnSpc>
                        <a:spcAft>
                          <a:spcPts val="0"/>
                        </a:spcAft>
                      </a:pPr>
                      <a:r>
                        <a:rPr lang="pl-PL" sz="1050" dirty="0">
                          <a:effectLst/>
                        </a:rPr>
                        <a:t>3</a:t>
                      </a:r>
                      <a:endParaRPr lang="pl-PL" sz="1400" dirty="0">
                        <a:effectLst/>
                        <a:latin typeface="Calibri"/>
                        <a:ea typeface="Calibri"/>
                        <a:cs typeface="Times New Roman"/>
                      </a:endParaRPr>
                    </a:p>
                  </a:txBody>
                  <a:tcPr marL="61494" marR="61494" marT="0" marB="0" anchor="ctr">
                    <a:solidFill>
                      <a:schemeClr val="accent6">
                        <a:lumMod val="40000"/>
                        <a:lumOff val="60000"/>
                      </a:schemeClr>
                    </a:solidFill>
                  </a:tcPr>
                </a:tc>
                <a:tc gridSpan="2">
                  <a:txBody>
                    <a:bodyPr/>
                    <a:lstStyle/>
                    <a:p>
                      <a:pPr>
                        <a:lnSpc>
                          <a:spcPct val="115000"/>
                        </a:lnSpc>
                        <a:spcAft>
                          <a:spcPts val="0"/>
                        </a:spcAft>
                      </a:pPr>
                      <a:r>
                        <a:rPr lang="pl-PL" sz="1050" dirty="0">
                          <a:effectLst/>
                        </a:rPr>
                        <a:t>Wkład osobowy i wkład rzeczowy ogółem:</a:t>
                      </a:r>
                      <a:endParaRPr lang="pl-PL" sz="1400" dirty="0">
                        <a:effectLst/>
                      </a:endParaRPr>
                    </a:p>
                    <a:p>
                      <a:pPr>
                        <a:lnSpc>
                          <a:spcPct val="115000"/>
                        </a:lnSpc>
                        <a:spcAft>
                          <a:spcPts val="0"/>
                        </a:spcAft>
                      </a:pPr>
                      <a:r>
                        <a:rPr lang="pl-PL" sz="900" dirty="0">
                          <a:effectLst/>
                        </a:rPr>
                        <a:t>(należy zsumować środki finansowe wymienione w pkt. 3.1 i 3.2)</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hMerge="1">
                  <a:txBody>
                    <a:bodyPr/>
                    <a:lstStyle/>
                    <a:p>
                      <a:endParaRPr lang="pl-PL"/>
                    </a:p>
                  </a:txBody>
                  <a:tcPr/>
                </a:tc>
                <a:tc>
                  <a:txBody>
                    <a:bodyPr/>
                    <a:lstStyle/>
                    <a:p>
                      <a:pPr algn="l">
                        <a:lnSpc>
                          <a:spcPct val="115000"/>
                        </a:lnSpc>
                        <a:spcAft>
                          <a:spcPts val="0"/>
                        </a:spcAft>
                      </a:pPr>
                      <a:r>
                        <a:rPr lang="pl-PL" sz="1000" b="0" dirty="0">
                          <a:solidFill>
                            <a:srgbClr val="FF0000"/>
                          </a:solidFill>
                          <a:effectLst/>
                          <a:latin typeface="+mn-lt"/>
                          <a:ea typeface="+mn-ea"/>
                          <a:cs typeface="+mn-cs"/>
                        </a:rPr>
                        <a:t>Wkład</a:t>
                      </a:r>
                      <a:r>
                        <a:rPr lang="pl-PL" sz="1000" b="0" baseline="0" dirty="0">
                          <a:solidFill>
                            <a:srgbClr val="FF0000"/>
                          </a:solidFill>
                          <a:effectLst/>
                          <a:latin typeface="+mn-lt"/>
                          <a:ea typeface="+mn-ea"/>
                          <a:cs typeface="+mn-cs"/>
                        </a:rPr>
                        <a:t> osobowy i rzeczowy jaki został ujęty </a:t>
                      </a:r>
                      <a:br>
                        <a:rPr lang="pl-PL" sz="1000" b="0" baseline="0" dirty="0">
                          <a:solidFill>
                            <a:srgbClr val="FF0000"/>
                          </a:solidFill>
                          <a:effectLst/>
                          <a:latin typeface="+mn-lt"/>
                          <a:ea typeface="+mn-ea"/>
                          <a:cs typeface="+mn-cs"/>
                        </a:rPr>
                      </a:br>
                      <a:r>
                        <a:rPr lang="pl-PL" sz="1000" b="0" baseline="0" dirty="0">
                          <a:solidFill>
                            <a:srgbClr val="FF0000"/>
                          </a:solidFill>
                          <a:effectLst/>
                          <a:latin typeface="+mn-lt"/>
                          <a:ea typeface="+mn-ea"/>
                          <a:cs typeface="+mn-cs"/>
                        </a:rPr>
                        <a:t>w ofercie lub zaktualizowanym kosztorysie</a:t>
                      </a:r>
                    </a:p>
                    <a:p>
                      <a:pPr algn="l">
                        <a:lnSpc>
                          <a:spcPct val="115000"/>
                        </a:lnSpc>
                        <a:spcAft>
                          <a:spcPts val="0"/>
                        </a:spcAft>
                      </a:pPr>
                      <a:r>
                        <a:rPr lang="pl-PL" sz="1000" b="0" dirty="0">
                          <a:solidFill>
                            <a:srgbClr val="FF0000"/>
                          </a:solidFill>
                          <a:effectLst/>
                          <a:latin typeface="+mn-lt"/>
                          <a:ea typeface="Calibri"/>
                          <a:cs typeface="Times New Roman"/>
                        </a:rPr>
                        <a:t>(Suma pozycji 3.1</a:t>
                      </a:r>
                      <a:r>
                        <a:rPr lang="pl-PL" sz="1000" b="0" baseline="0" dirty="0">
                          <a:solidFill>
                            <a:srgbClr val="FF0000"/>
                          </a:solidFill>
                          <a:effectLst/>
                          <a:latin typeface="+mn-lt"/>
                          <a:ea typeface="Calibri"/>
                          <a:cs typeface="Times New Roman"/>
                        </a:rPr>
                        <a:t> + 3.2)</a:t>
                      </a:r>
                      <a:endParaRPr lang="pl-PL" sz="1000" b="0" dirty="0">
                        <a:solidFill>
                          <a:srgbClr val="FF0000"/>
                        </a:solidFill>
                        <a:effectLst/>
                        <a:latin typeface="Calibri"/>
                        <a:ea typeface="Calibri"/>
                        <a:cs typeface="Times New Roman"/>
                      </a:endParaRPr>
                    </a:p>
                  </a:txBody>
                  <a:tcPr marL="61494" marR="61494" marT="0" marB="0">
                    <a:solidFill>
                      <a:schemeClr val="tx1"/>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l-PL" sz="1000" b="0" dirty="0">
                          <a:solidFill>
                            <a:srgbClr val="FF0000"/>
                          </a:solidFill>
                          <a:effectLst/>
                        </a:rPr>
                        <a:t>Wkład osobowy i rzeczowy</a:t>
                      </a:r>
                      <a:r>
                        <a:rPr lang="pl-PL" sz="1000" b="0" baseline="0" dirty="0">
                          <a:solidFill>
                            <a:srgbClr val="FF0000"/>
                          </a:solidFill>
                          <a:effectLst/>
                        </a:rPr>
                        <a:t> </a:t>
                      </a:r>
                      <a:r>
                        <a:rPr lang="pl-PL" sz="1000" b="0" baseline="0" dirty="0">
                          <a:solidFill>
                            <a:srgbClr val="FF0000"/>
                          </a:solidFill>
                          <a:effectLst/>
                          <a:latin typeface="+mn-lt"/>
                          <a:ea typeface="+mn-ea"/>
                          <a:cs typeface="+mn-cs"/>
                        </a:rPr>
                        <a:t>jaki został ujęty w ofercie lub kosztorysie plus dodatkowe środki jakie zostały wykorzystane ponad  podaną kwotę</a:t>
                      </a:r>
                      <a:endParaRPr lang="pl-PL" sz="1200" b="0" dirty="0">
                        <a:effectLst/>
                        <a:latin typeface="+mn-lt"/>
                        <a:ea typeface="Calibri"/>
                        <a:cs typeface="Times New Roman"/>
                      </a:endParaRPr>
                    </a:p>
                    <a:p>
                      <a:pPr algn="l">
                        <a:lnSpc>
                          <a:spcPct val="115000"/>
                        </a:lnSpc>
                        <a:spcAft>
                          <a:spcPts val="0"/>
                        </a:spcAft>
                      </a:pPr>
                      <a:r>
                        <a:rPr lang="pl-PL" sz="1000" b="0" dirty="0">
                          <a:solidFill>
                            <a:srgbClr val="FF0000"/>
                          </a:solidFill>
                          <a:effectLst/>
                          <a:latin typeface="Calibri"/>
                          <a:ea typeface="Calibri"/>
                          <a:cs typeface="Times New Roman"/>
                        </a:rPr>
                        <a:t>(Suma pozycji 3.1</a:t>
                      </a:r>
                      <a:r>
                        <a:rPr lang="pl-PL" sz="1000" b="0" baseline="0" dirty="0">
                          <a:solidFill>
                            <a:srgbClr val="FF0000"/>
                          </a:solidFill>
                          <a:effectLst/>
                          <a:latin typeface="Calibri"/>
                          <a:ea typeface="Calibri"/>
                          <a:cs typeface="Times New Roman"/>
                        </a:rPr>
                        <a:t> + 3.2)</a:t>
                      </a:r>
                      <a:endParaRPr lang="pl-PL" sz="1000" b="0" dirty="0">
                        <a:solidFill>
                          <a:srgbClr val="FF0000"/>
                        </a:solidFill>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00"/>
                  </a:ext>
                </a:extLst>
              </a:tr>
              <a:tr h="369820">
                <a:tc vMerge="1">
                  <a:txBody>
                    <a:bodyPr/>
                    <a:lstStyle/>
                    <a:p>
                      <a:endParaRPr lang="pl-PL"/>
                    </a:p>
                  </a:txBody>
                  <a:tcPr/>
                </a:tc>
                <a:tc>
                  <a:txBody>
                    <a:bodyPr/>
                    <a:lstStyle/>
                    <a:p>
                      <a:pPr>
                        <a:lnSpc>
                          <a:spcPct val="115000"/>
                        </a:lnSpc>
                        <a:spcAft>
                          <a:spcPts val="0"/>
                        </a:spcAft>
                      </a:pPr>
                      <a:r>
                        <a:rPr lang="pl-PL" sz="1050">
                          <a:effectLst/>
                        </a:rPr>
                        <a:t>3.1</a:t>
                      </a:r>
                      <a:endParaRPr lang="pl-PL" sz="140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nSpc>
                          <a:spcPct val="115000"/>
                        </a:lnSpc>
                        <a:spcAft>
                          <a:spcPts val="0"/>
                        </a:spcAft>
                      </a:pPr>
                      <a:r>
                        <a:rPr lang="pl-PL" sz="1050" dirty="0">
                          <a:effectLst/>
                        </a:rPr>
                        <a:t>Koszty pokryte z wkładu osobowego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l">
                        <a:lnSpc>
                          <a:spcPct val="115000"/>
                        </a:lnSpc>
                        <a:spcAft>
                          <a:spcPts val="0"/>
                        </a:spcAft>
                      </a:pPr>
                      <a:r>
                        <a:rPr lang="pl-PL" sz="1000" b="0" dirty="0">
                          <a:solidFill>
                            <a:srgbClr val="FF0000"/>
                          </a:solidFill>
                          <a:effectLst/>
                          <a:latin typeface="+mn-lt"/>
                          <a:ea typeface="+mn-ea"/>
                          <a:cs typeface="+mn-cs"/>
                        </a:rPr>
                        <a:t>Wkład</a:t>
                      </a:r>
                      <a:r>
                        <a:rPr lang="pl-PL" sz="1000" b="0" baseline="0" dirty="0">
                          <a:solidFill>
                            <a:srgbClr val="FF0000"/>
                          </a:solidFill>
                          <a:effectLst/>
                          <a:latin typeface="+mn-lt"/>
                          <a:ea typeface="+mn-ea"/>
                          <a:cs typeface="+mn-cs"/>
                        </a:rPr>
                        <a:t> osobowy jaki został ujęty </a:t>
                      </a:r>
                      <a:br>
                        <a:rPr lang="pl-PL" sz="1000" b="0" baseline="0" dirty="0">
                          <a:solidFill>
                            <a:srgbClr val="FF0000"/>
                          </a:solidFill>
                          <a:effectLst/>
                          <a:latin typeface="+mn-lt"/>
                          <a:ea typeface="+mn-ea"/>
                          <a:cs typeface="+mn-cs"/>
                        </a:rPr>
                      </a:br>
                      <a:r>
                        <a:rPr lang="pl-PL" sz="1000" b="0" baseline="0" dirty="0">
                          <a:solidFill>
                            <a:srgbClr val="FF0000"/>
                          </a:solidFill>
                          <a:effectLst/>
                          <a:latin typeface="+mn-lt"/>
                          <a:ea typeface="+mn-ea"/>
                          <a:cs typeface="+mn-cs"/>
                        </a:rPr>
                        <a:t>w ofercie lub zaktualizowanym kosztorysie</a:t>
                      </a:r>
                    </a:p>
                    <a:p>
                      <a:pPr algn="l">
                        <a:lnSpc>
                          <a:spcPct val="115000"/>
                        </a:lnSpc>
                        <a:spcAft>
                          <a:spcPts val="0"/>
                        </a:spcAft>
                      </a:pPr>
                      <a:r>
                        <a:rPr lang="pl-PL" sz="1000" b="0" dirty="0">
                          <a:solidFill>
                            <a:srgbClr val="FF0000"/>
                          </a:solidFill>
                          <a:effectLst/>
                          <a:latin typeface="+mn-lt"/>
                          <a:ea typeface="Calibri"/>
                          <a:cs typeface="Times New Roman"/>
                        </a:rPr>
                        <a:t>(Suma pozycji 3.1</a:t>
                      </a:r>
                      <a:r>
                        <a:rPr lang="pl-PL" sz="1000" b="0" baseline="0" dirty="0">
                          <a:solidFill>
                            <a:srgbClr val="FF0000"/>
                          </a:solidFill>
                          <a:effectLst/>
                          <a:latin typeface="+mn-lt"/>
                          <a:ea typeface="Calibri"/>
                          <a:cs typeface="Times New Roman"/>
                        </a:rPr>
                        <a:t> + 3.2)</a:t>
                      </a:r>
                      <a:endParaRPr lang="pl-PL" sz="1000" b="0" dirty="0">
                        <a:solidFill>
                          <a:srgbClr val="FF0000"/>
                        </a:solidFill>
                        <a:effectLst/>
                        <a:latin typeface="+mn-lt"/>
                        <a:ea typeface="Calibri"/>
                        <a:cs typeface="Times New Roman"/>
                      </a:endParaRPr>
                    </a:p>
                    <a:p>
                      <a:pPr algn="l">
                        <a:lnSpc>
                          <a:spcPct val="115000"/>
                        </a:lnSpc>
                        <a:spcAft>
                          <a:spcPts val="0"/>
                        </a:spcAft>
                      </a:pPr>
                      <a:endParaRPr lang="pl-PL" sz="1000" dirty="0">
                        <a:solidFill>
                          <a:srgbClr val="FF0000"/>
                        </a:solidFill>
                        <a:effectLst/>
                        <a:latin typeface="Calibri"/>
                        <a:ea typeface="Calibri"/>
                        <a:cs typeface="Times New Roman"/>
                      </a:endParaRPr>
                    </a:p>
                  </a:txBody>
                  <a:tcPr marL="61494" marR="61494" marT="0" marB="0">
                    <a:solidFill>
                      <a:schemeClr val="tx1"/>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l-PL" sz="1000" b="0" dirty="0">
                          <a:solidFill>
                            <a:srgbClr val="FF0000"/>
                          </a:solidFill>
                          <a:effectLst/>
                        </a:rPr>
                        <a:t>Wkład osobowy </a:t>
                      </a:r>
                      <a:r>
                        <a:rPr lang="pl-PL" sz="1000" b="0" baseline="0" dirty="0">
                          <a:solidFill>
                            <a:srgbClr val="FF0000"/>
                          </a:solidFill>
                          <a:effectLst/>
                          <a:latin typeface="+mn-lt"/>
                          <a:ea typeface="+mn-ea"/>
                          <a:cs typeface="+mn-cs"/>
                        </a:rPr>
                        <a:t>jaki został ujęty w ofercie lub kosztorysie plus dodatkowe środki jakie zostały wykorzystane ponad  podaną kwotę</a:t>
                      </a:r>
                      <a:endParaRPr lang="pl-PL" sz="1200" b="0" dirty="0">
                        <a:effectLst/>
                        <a:latin typeface="+mn-lt"/>
                        <a:ea typeface="Calibri"/>
                        <a:cs typeface="Times New Roman"/>
                      </a:endParaRPr>
                    </a:p>
                    <a:p>
                      <a:pPr algn="l">
                        <a:lnSpc>
                          <a:spcPct val="115000"/>
                        </a:lnSpc>
                        <a:spcAft>
                          <a:spcPts val="0"/>
                        </a:spcAft>
                      </a:pPr>
                      <a:endParaRPr lang="pl-PL" sz="1000" b="0" dirty="0">
                        <a:solidFill>
                          <a:srgbClr val="FF0000"/>
                        </a:solidFill>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01"/>
                  </a:ext>
                </a:extLst>
              </a:tr>
              <a:tr h="369820">
                <a:tc vMerge="1">
                  <a:txBody>
                    <a:bodyPr/>
                    <a:lstStyle/>
                    <a:p>
                      <a:endParaRPr lang="pl-PL"/>
                    </a:p>
                  </a:txBody>
                  <a:tcPr/>
                </a:tc>
                <a:tc>
                  <a:txBody>
                    <a:bodyPr/>
                    <a:lstStyle/>
                    <a:p>
                      <a:pPr>
                        <a:lnSpc>
                          <a:spcPct val="115000"/>
                        </a:lnSpc>
                        <a:spcAft>
                          <a:spcPts val="0"/>
                        </a:spcAft>
                      </a:pPr>
                      <a:r>
                        <a:rPr lang="pl-PL" sz="1050">
                          <a:effectLst/>
                        </a:rPr>
                        <a:t>3.2</a:t>
                      </a:r>
                      <a:endParaRPr lang="pl-PL" sz="140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nSpc>
                          <a:spcPct val="115000"/>
                        </a:lnSpc>
                        <a:spcAft>
                          <a:spcPts val="0"/>
                        </a:spcAft>
                      </a:pPr>
                      <a:r>
                        <a:rPr lang="pl-PL" sz="1050" dirty="0">
                          <a:effectLst/>
                        </a:rPr>
                        <a:t>Koszty pokryte z wkładu rzeczowego⁾ ⁾</a:t>
                      </a:r>
                      <a:endParaRPr lang="pl-PL" sz="1400" dirty="0">
                        <a:effectLst/>
                        <a:latin typeface="Calibri"/>
                        <a:ea typeface="Calibri"/>
                        <a:cs typeface="Times New Roman"/>
                      </a:endParaRPr>
                    </a:p>
                  </a:txBody>
                  <a:tcPr marL="61494" marR="61494" marT="0" marB="0">
                    <a:solidFill>
                      <a:schemeClr val="accent6">
                        <a:lumMod val="40000"/>
                        <a:lumOff val="60000"/>
                      </a:schemeClr>
                    </a:solidFill>
                  </a:tcPr>
                </a:tc>
                <a:tc>
                  <a:txBody>
                    <a:bodyPr/>
                    <a:lstStyle/>
                    <a:p>
                      <a:pPr algn="l">
                        <a:lnSpc>
                          <a:spcPct val="115000"/>
                        </a:lnSpc>
                        <a:spcAft>
                          <a:spcPts val="0"/>
                        </a:spcAft>
                      </a:pPr>
                      <a:r>
                        <a:rPr lang="pl-PL" sz="1000" b="0" dirty="0">
                          <a:solidFill>
                            <a:srgbClr val="FF0000"/>
                          </a:solidFill>
                          <a:effectLst/>
                          <a:latin typeface="+mn-lt"/>
                          <a:ea typeface="+mn-ea"/>
                          <a:cs typeface="+mn-cs"/>
                        </a:rPr>
                        <a:t>Wkład</a:t>
                      </a:r>
                      <a:r>
                        <a:rPr lang="pl-PL" sz="1000" b="0" baseline="0" dirty="0">
                          <a:solidFill>
                            <a:srgbClr val="FF0000"/>
                          </a:solidFill>
                          <a:effectLst/>
                          <a:latin typeface="+mn-lt"/>
                          <a:ea typeface="+mn-ea"/>
                          <a:cs typeface="+mn-cs"/>
                        </a:rPr>
                        <a:t> rzeczowy jaki został ujęty </a:t>
                      </a:r>
                      <a:br>
                        <a:rPr lang="pl-PL" sz="1000" b="0" baseline="0" dirty="0">
                          <a:solidFill>
                            <a:srgbClr val="FF0000"/>
                          </a:solidFill>
                          <a:effectLst/>
                          <a:latin typeface="+mn-lt"/>
                          <a:ea typeface="+mn-ea"/>
                          <a:cs typeface="+mn-cs"/>
                        </a:rPr>
                      </a:br>
                      <a:r>
                        <a:rPr lang="pl-PL" sz="1000" b="0" baseline="0" dirty="0">
                          <a:solidFill>
                            <a:srgbClr val="FF0000"/>
                          </a:solidFill>
                          <a:effectLst/>
                          <a:latin typeface="+mn-lt"/>
                          <a:ea typeface="+mn-ea"/>
                          <a:cs typeface="+mn-cs"/>
                        </a:rPr>
                        <a:t>w ofercie lub zaktualizowanym kosztorysie</a:t>
                      </a:r>
                    </a:p>
                    <a:p>
                      <a:pPr algn="l">
                        <a:lnSpc>
                          <a:spcPct val="115000"/>
                        </a:lnSpc>
                        <a:spcAft>
                          <a:spcPts val="0"/>
                        </a:spcAft>
                      </a:pPr>
                      <a:r>
                        <a:rPr lang="pl-PL" sz="1000" b="0" dirty="0">
                          <a:solidFill>
                            <a:srgbClr val="FF0000"/>
                          </a:solidFill>
                          <a:effectLst/>
                          <a:latin typeface="+mn-lt"/>
                          <a:ea typeface="Calibri"/>
                          <a:cs typeface="Times New Roman"/>
                        </a:rPr>
                        <a:t>(Suma pozycji 3.1</a:t>
                      </a:r>
                      <a:r>
                        <a:rPr lang="pl-PL" sz="1000" b="0" baseline="0" dirty="0">
                          <a:solidFill>
                            <a:srgbClr val="FF0000"/>
                          </a:solidFill>
                          <a:effectLst/>
                          <a:latin typeface="+mn-lt"/>
                          <a:ea typeface="Calibri"/>
                          <a:cs typeface="Times New Roman"/>
                        </a:rPr>
                        <a:t> + 3.2)</a:t>
                      </a:r>
                      <a:endParaRPr lang="pl-PL" sz="1000" b="0" dirty="0">
                        <a:solidFill>
                          <a:srgbClr val="FF0000"/>
                        </a:solidFill>
                        <a:effectLst/>
                        <a:latin typeface="+mn-lt"/>
                        <a:ea typeface="Calibri"/>
                        <a:cs typeface="Times New Roman"/>
                      </a:endParaRPr>
                    </a:p>
                    <a:p>
                      <a:pPr algn="l">
                        <a:lnSpc>
                          <a:spcPct val="115000"/>
                        </a:lnSpc>
                        <a:spcAft>
                          <a:spcPts val="0"/>
                        </a:spcAft>
                      </a:pPr>
                      <a:endParaRPr lang="pl-PL" sz="1000" dirty="0">
                        <a:solidFill>
                          <a:srgbClr val="FF0000"/>
                        </a:solidFill>
                        <a:effectLst/>
                        <a:latin typeface="Calibri"/>
                        <a:ea typeface="Calibri"/>
                        <a:cs typeface="Times New Roman"/>
                      </a:endParaRPr>
                    </a:p>
                  </a:txBody>
                  <a:tcPr marL="61494" marR="61494" marT="0" marB="0">
                    <a:solidFill>
                      <a:schemeClr val="tx1"/>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l-PL" sz="1000" b="0" dirty="0">
                          <a:solidFill>
                            <a:srgbClr val="FF0000"/>
                          </a:solidFill>
                          <a:effectLst/>
                        </a:rPr>
                        <a:t>Wkład rzeczowy</a:t>
                      </a:r>
                      <a:r>
                        <a:rPr lang="pl-PL" sz="1000" b="0" baseline="0" dirty="0">
                          <a:solidFill>
                            <a:srgbClr val="FF0000"/>
                          </a:solidFill>
                          <a:effectLst/>
                        </a:rPr>
                        <a:t> </a:t>
                      </a:r>
                      <a:r>
                        <a:rPr lang="pl-PL" sz="1000" b="0" baseline="0" dirty="0">
                          <a:solidFill>
                            <a:srgbClr val="FF0000"/>
                          </a:solidFill>
                          <a:effectLst/>
                          <a:latin typeface="+mn-lt"/>
                          <a:ea typeface="+mn-ea"/>
                          <a:cs typeface="+mn-cs"/>
                        </a:rPr>
                        <a:t>jaki został ujęty w ofercie lub kosztorysie plus dodatkowe środki jakie zostały wykorzystane ponad  podaną kwotę</a:t>
                      </a:r>
                      <a:endParaRPr lang="pl-PL" sz="1200" b="0" dirty="0">
                        <a:effectLst/>
                        <a:latin typeface="+mn-lt"/>
                        <a:ea typeface="Calibri"/>
                        <a:cs typeface="Times New Roman"/>
                      </a:endParaRPr>
                    </a:p>
                    <a:p>
                      <a:pPr algn="l">
                        <a:lnSpc>
                          <a:spcPct val="115000"/>
                        </a:lnSpc>
                        <a:spcAft>
                          <a:spcPts val="0"/>
                        </a:spcAft>
                      </a:pPr>
                      <a:endParaRPr lang="pl-PL" sz="1000" b="0" dirty="0">
                        <a:solidFill>
                          <a:srgbClr val="FF0000"/>
                        </a:solidFill>
                        <a:effectLst/>
                        <a:latin typeface="Calibri"/>
                        <a:ea typeface="Calibri"/>
                        <a:cs typeface="Times New Roman"/>
                      </a:endParaRPr>
                    </a:p>
                  </a:txBody>
                  <a:tcPr marL="61494" marR="61494" marT="0" marB="0">
                    <a:solidFill>
                      <a:schemeClr val="tx1"/>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6679288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96752"/>
            <a:ext cx="8229600" cy="4205063"/>
          </a:xfrm>
        </p:spPr>
        <p:txBody>
          <a:bodyPr>
            <a:noAutofit/>
          </a:bodyPr>
          <a:lstStyle/>
          <a:p>
            <a:pPr marL="0" indent="0" algn="ctr">
              <a:buNone/>
            </a:pPr>
            <a:r>
              <a:rPr lang="pl-PL" sz="2400" dirty="0"/>
              <a:t>Proszę pamiętać, aby sprawozdanie złożone zostało </a:t>
            </a:r>
            <a:br>
              <a:rPr lang="pl-PL" sz="2400" dirty="0"/>
            </a:br>
            <a:r>
              <a:rPr lang="pl-PL" sz="2400" dirty="0"/>
              <a:t>wraz z wykazem faktur. </a:t>
            </a:r>
          </a:p>
          <a:p>
            <a:pPr marL="0" indent="0" algn="ctr">
              <a:buNone/>
            </a:pPr>
            <a:r>
              <a:rPr lang="pl-PL" sz="2400" dirty="0"/>
              <a:t>ROZLICZENIE PODPISUJĄ OSOBY UPRAWNIONE DO SKŁADANIA OŚWIADCZEŃ WOLI W IMIENIU PODMIOTU, ZGODNIE ZE STATUTEM LUB INNYM DOKUMENTEM LUB REJESTREM OKREŚLAJĄCYM SPOSÓB REPREZENTACJI, BĄDŹ OSOBY UPOWAŻNIONE W TYM CELU (W PRZYPADKU BRAKU PIECZĘCI IMIENNEJ WYMAGANE JEST ZŁOŻENIE CZYTELNYCH PODPISÓW).</a:t>
            </a:r>
          </a:p>
          <a:p>
            <a:pPr marL="0" indent="0" algn="ctr">
              <a:buNone/>
            </a:pPr>
            <a:r>
              <a:rPr lang="pl-PL" sz="2400" dirty="0"/>
              <a:t>W terminie 30 dni od zakończenia realizacji zadania. </a:t>
            </a:r>
          </a:p>
        </p:txBody>
      </p:sp>
    </p:spTree>
    <p:extLst>
      <p:ext uri="{BB962C8B-B14F-4D97-AF65-F5344CB8AC3E}">
        <p14:creationId xmlns:p14="http://schemas.microsoft.com/office/powerpoint/2010/main" val="53235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Podsumowanie</a:t>
            </a:r>
          </a:p>
        </p:txBody>
      </p:sp>
      <p:sp>
        <p:nvSpPr>
          <p:cNvPr id="3" name="Symbol zastępczy zawartości 2"/>
          <p:cNvSpPr>
            <a:spLocks noGrp="1"/>
          </p:cNvSpPr>
          <p:nvPr>
            <p:ph idx="1"/>
          </p:nvPr>
        </p:nvSpPr>
        <p:spPr/>
        <p:txBody>
          <a:bodyPr/>
          <a:lstStyle/>
          <a:p>
            <a:endParaRPr lang="pl-PL" dirty="0">
              <a:effectLst/>
              <a:hlinkClick r:id="rId2"/>
            </a:endParaRPr>
          </a:p>
          <a:p>
            <a:endParaRPr lang="pl-PL" dirty="0">
              <a:effectLst/>
              <a:hlinkClick r:id="rId3"/>
            </a:endParaRPr>
          </a:p>
          <a:p>
            <a:endParaRPr lang="pl-PL" dirty="0">
              <a:effectLst/>
              <a:hlinkClick r:id="rId3"/>
            </a:endParaRPr>
          </a:p>
        </p:txBody>
      </p:sp>
      <p:pic>
        <p:nvPicPr>
          <p:cNvPr id="2050" name="Picture 2" descr="C:\Users\pommika.UM\AppData\Local\Temp\Rar$DRa6848.15109\653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94451" y="1844824"/>
            <a:ext cx="2636912" cy="263691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8" y="1874289"/>
            <a:ext cx="3551717" cy="2663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ole tekstowe 3"/>
          <p:cNvSpPr txBox="1"/>
          <p:nvPr/>
        </p:nvSpPr>
        <p:spPr>
          <a:xfrm>
            <a:off x="1020138" y="5157192"/>
            <a:ext cx="2636912" cy="461665"/>
          </a:xfrm>
          <a:prstGeom prst="rect">
            <a:avLst/>
          </a:prstGeom>
          <a:noFill/>
        </p:spPr>
        <p:txBody>
          <a:bodyPr wrap="square" rtlCol="0">
            <a:spAutoFit/>
          </a:bodyPr>
          <a:lstStyle/>
          <a:p>
            <a:pPr algn="ctr"/>
            <a:r>
              <a:rPr lang="pl-PL" sz="2400" b="1" dirty="0"/>
              <a:t>14 631 98 42 </a:t>
            </a:r>
          </a:p>
        </p:txBody>
      </p:sp>
      <p:sp>
        <p:nvSpPr>
          <p:cNvPr id="6" name="pole tekstowe 5"/>
          <p:cNvSpPr txBox="1"/>
          <p:nvPr/>
        </p:nvSpPr>
        <p:spPr>
          <a:xfrm>
            <a:off x="4932040" y="5157192"/>
            <a:ext cx="3551717" cy="400110"/>
          </a:xfrm>
          <a:prstGeom prst="rect">
            <a:avLst/>
          </a:prstGeom>
          <a:noFill/>
        </p:spPr>
        <p:txBody>
          <a:bodyPr wrap="square" rtlCol="0">
            <a:spAutoFit/>
          </a:bodyPr>
          <a:lstStyle/>
          <a:p>
            <a:pPr algn="ctr"/>
            <a:r>
              <a:rPr lang="pl-PL" sz="2000" b="1" dirty="0"/>
              <a:t>karolina.michalek@wojnicz.pl </a:t>
            </a:r>
            <a:endParaRPr lang="pl-PL" sz="1600" b="1" dirty="0"/>
          </a:p>
        </p:txBody>
      </p:sp>
    </p:spTree>
    <p:extLst>
      <p:ext uri="{BB962C8B-B14F-4D97-AF65-F5344CB8AC3E}">
        <p14:creationId xmlns:p14="http://schemas.microsoft.com/office/powerpoint/2010/main" val="2915360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Wymagana dokumentacja </a:t>
            </a:r>
          </a:p>
        </p:txBody>
      </p:sp>
      <p:sp>
        <p:nvSpPr>
          <p:cNvPr id="3" name="Symbol zastępczy zawartości 2"/>
          <p:cNvSpPr>
            <a:spLocks noGrp="1"/>
          </p:cNvSpPr>
          <p:nvPr>
            <p:ph idx="1"/>
          </p:nvPr>
        </p:nvSpPr>
        <p:spPr/>
        <p:txBody>
          <a:bodyPr>
            <a:normAutofit fontScale="77500" lnSpcReduction="20000"/>
          </a:bodyPr>
          <a:lstStyle/>
          <a:p>
            <a:r>
              <a:rPr lang="pl-PL" dirty="0"/>
              <a:t>Prawidłowo i kompletnie wypełniony formularz podpisany przez osoby upoważnione do reprezentowania oraz umieszczona pieczęć we wskazanych miejscach </a:t>
            </a:r>
          </a:p>
          <a:p>
            <a:r>
              <a:rPr lang="pl-PL" dirty="0"/>
              <a:t>Aktualny dokument stanowiący o podstawie działalności potwierdzający status prawny i umocowanie osób go reprezentujących </a:t>
            </a:r>
          </a:p>
          <a:p>
            <a:pPr lvl="1"/>
            <a:r>
              <a:rPr lang="pl-PL" dirty="0"/>
              <a:t>Wydruk aktualny KRS</a:t>
            </a:r>
          </a:p>
          <a:p>
            <a:pPr lvl="1"/>
            <a:r>
              <a:rPr lang="pl-PL" dirty="0"/>
              <a:t>Wypis z ewidencji zawierający następujące dane: nazwę stowarzyszenia, adres siedziby, reprezentację stowarzyszenia wraz z określeniem ilości osób reprezentujących stowarzyszenie na zewnątrz</a:t>
            </a:r>
          </a:p>
          <a:p>
            <a:pPr lvl="1"/>
            <a:r>
              <a:rPr lang="pl-PL" dirty="0"/>
              <a:t>Sprawozdanie merytoryczne za rok 2019 </a:t>
            </a:r>
          </a:p>
          <a:p>
            <a:pPr lvl="1"/>
            <a:r>
              <a:rPr lang="pl-PL" dirty="0"/>
              <a:t>Sprawozdanie finansowe za rok 2019</a:t>
            </a:r>
          </a:p>
          <a:p>
            <a:pPr lvl="1"/>
            <a:r>
              <a:rPr lang="pl-PL" dirty="0"/>
              <a:t>Umowę partnerską jeśli występuje </a:t>
            </a:r>
          </a:p>
          <a:p>
            <a:endParaRPr lang="pl-PL" dirty="0"/>
          </a:p>
        </p:txBody>
      </p:sp>
    </p:spTree>
    <p:extLst>
      <p:ext uri="{BB962C8B-B14F-4D97-AF65-F5344CB8AC3E}">
        <p14:creationId xmlns:p14="http://schemas.microsoft.com/office/powerpoint/2010/main" val="2960051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 i warunki składania ofert</a:t>
            </a:r>
          </a:p>
        </p:txBody>
      </p:sp>
      <p:sp>
        <p:nvSpPr>
          <p:cNvPr id="3" name="Symbol zastępczy zawartości 2"/>
          <p:cNvSpPr>
            <a:spLocks noGrp="1"/>
          </p:cNvSpPr>
          <p:nvPr>
            <p:ph idx="1"/>
          </p:nvPr>
        </p:nvSpPr>
        <p:spPr/>
        <p:txBody>
          <a:bodyPr>
            <a:normAutofit fontScale="70000" lnSpcReduction="20000"/>
          </a:bodyPr>
          <a:lstStyle/>
          <a:p>
            <a:pPr>
              <a:buFont typeface="Wingdings" panose="05000000000000000000" pitchFamily="2" charset="2"/>
              <a:buChar char="v"/>
            </a:pPr>
            <a:r>
              <a:rPr lang="pl-PL" dirty="0"/>
              <a:t>w postaci papierowej </a:t>
            </a:r>
          </a:p>
          <a:p>
            <a:pPr>
              <a:buFont typeface="Wingdings" panose="05000000000000000000" pitchFamily="2" charset="2"/>
              <a:buChar char="v"/>
            </a:pPr>
            <a:r>
              <a:rPr lang="pl-PL" dirty="0"/>
              <a:t>w zaklejonych kopertach opisanych nazwą i adresem podmiotu,</a:t>
            </a:r>
          </a:p>
          <a:p>
            <a:pPr>
              <a:buFont typeface="Wingdings" panose="05000000000000000000" pitchFamily="2" charset="2"/>
              <a:buChar char="v"/>
            </a:pPr>
            <a:r>
              <a:rPr lang="pl-PL" dirty="0"/>
              <a:t> z dopiskiem „Otwarty konkurs ofert na realizację zadań publicznych w zakresie </a:t>
            </a:r>
          </a:p>
          <a:p>
            <a:pPr lvl="1"/>
            <a:r>
              <a:rPr lang="pl-PL" dirty="0"/>
              <a:t>wspierania i upowszechniania kultury fizycznej w roku 2021</a:t>
            </a:r>
          </a:p>
          <a:p>
            <a:pPr lvl="1"/>
            <a:r>
              <a:rPr lang="pl-PL" dirty="0"/>
              <a:t>kultury, sztuki, ochrony dóbr kultury i dziedzictwa narodowego w roku 2021”,</a:t>
            </a:r>
          </a:p>
          <a:p>
            <a:pPr>
              <a:buFont typeface="Wingdings" panose="05000000000000000000" pitchFamily="2" charset="2"/>
              <a:buChar char="v"/>
            </a:pPr>
            <a:r>
              <a:rPr lang="pl-PL" dirty="0"/>
              <a:t>do dnia 12 lutego 2021 r., do godziny 15.30 </a:t>
            </a:r>
          </a:p>
          <a:p>
            <a:pPr>
              <a:buFont typeface="Wingdings" panose="05000000000000000000" pitchFamily="2" charset="2"/>
              <a:buChar char="v"/>
            </a:pPr>
            <a:r>
              <a:rPr lang="pl-PL" dirty="0"/>
              <a:t>na dzienniku podawczym Urzędu Miejskiego w Wojniczu, ul. Rynek 1, osobiście lub za pośrednictwem poczty </a:t>
            </a:r>
          </a:p>
          <a:p>
            <a:pPr marL="0" indent="0">
              <a:buNone/>
            </a:pPr>
            <a:r>
              <a:rPr lang="pl-PL" dirty="0"/>
              <a:t>UWAGA: o przyjęciu oferty decyduje data i godzina wpływu do Urzędu Miasta w Wojniczu - NIE data stempla pocztowego!</a:t>
            </a:r>
          </a:p>
          <a:p>
            <a:pPr marL="0" indent="0">
              <a:buNone/>
            </a:pPr>
            <a:r>
              <a:rPr lang="pl-PL" dirty="0"/>
              <a:t>Oferty przesłane drogą elektroniczną lub faksem NIE będą rozpatrywane.</a:t>
            </a:r>
          </a:p>
        </p:txBody>
      </p:sp>
    </p:spTree>
    <p:extLst>
      <p:ext uri="{BB962C8B-B14F-4D97-AF65-F5344CB8AC3E}">
        <p14:creationId xmlns:p14="http://schemas.microsoft.com/office/powerpoint/2010/main" val="179713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Termin realizacji zadania publicznego</a:t>
            </a:r>
          </a:p>
        </p:txBody>
      </p:sp>
      <p:sp>
        <p:nvSpPr>
          <p:cNvPr id="3" name="Symbol zastępczy zawartości 2"/>
          <p:cNvSpPr>
            <a:spLocks noGrp="1"/>
          </p:cNvSpPr>
          <p:nvPr>
            <p:ph idx="1"/>
          </p:nvPr>
        </p:nvSpPr>
        <p:spPr>
          <a:xfrm>
            <a:off x="395536" y="1600200"/>
            <a:ext cx="8352928" cy="4525963"/>
          </a:xfrm>
        </p:spPr>
        <p:txBody>
          <a:bodyPr>
            <a:normAutofit/>
          </a:bodyPr>
          <a:lstStyle/>
          <a:p>
            <a:pPr marL="0" indent="0" algn="just">
              <a:buNone/>
            </a:pPr>
            <a:r>
              <a:rPr lang="pl-PL" sz="2200" dirty="0"/>
              <a:t>Zadanie powinno być wykonane w roku 2021, </a:t>
            </a:r>
          </a:p>
          <a:p>
            <a:pPr marL="0" indent="0" algn="just">
              <a:buNone/>
            </a:pPr>
            <a:r>
              <a:rPr lang="pl-PL" sz="2200" dirty="0"/>
              <a:t>przy czym początek realizacji zadania opisanego w ofercie może nastąpić nie wcześniej, niż z 1 marca 2021 roku, a zakończenie zadania musi nastąpić do dnia 31.12.2021 r. </a:t>
            </a:r>
          </a:p>
          <a:p>
            <a:pPr marL="0" indent="0" algn="just">
              <a:buNone/>
            </a:pPr>
            <a:r>
              <a:rPr lang="pl-PL" sz="2200" dirty="0"/>
              <a:t>Do kosztów kwalifikowalnych zadania będą zaliczane tylko wydatki poniesione </a:t>
            </a:r>
            <a:r>
              <a:rPr lang="pl-PL" sz="2200" dirty="0">
                <a:solidFill>
                  <a:srgbClr val="FF0000"/>
                </a:solidFill>
              </a:rPr>
              <a:t>od momentu podpisania umowy.</a:t>
            </a:r>
          </a:p>
        </p:txBody>
      </p:sp>
    </p:spTree>
    <p:extLst>
      <p:ext uri="{BB962C8B-B14F-4D97-AF65-F5344CB8AC3E}">
        <p14:creationId xmlns:p14="http://schemas.microsoft.com/office/powerpoint/2010/main" val="1999183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Warunki realizacji zadania publicznego</a:t>
            </a:r>
          </a:p>
        </p:txBody>
      </p:sp>
      <p:sp>
        <p:nvSpPr>
          <p:cNvPr id="3" name="Symbol zastępczy zawartości 2"/>
          <p:cNvSpPr>
            <a:spLocks noGrp="1"/>
          </p:cNvSpPr>
          <p:nvPr>
            <p:ph idx="1"/>
          </p:nvPr>
        </p:nvSpPr>
        <p:spPr>
          <a:xfrm>
            <a:off x="467544" y="1268760"/>
            <a:ext cx="8229600" cy="5256584"/>
          </a:xfrm>
        </p:spPr>
        <p:txBody>
          <a:bodyPr>
            <a:normAutofit fontScale="92500"/>
          </a:bodyPr>
          <a:lstStyle/>
          <a:p>
            <a:pPr marL="0" indent="0" algn="just">
              <a:buNone/>
            </a:pPr>
            <a:r>
              <a:rPr lang="pl-PL" sz="2200" dirty="0"/>
              <a:t>Podmiot realizujący zlecone zadanie zobowiązuje się do niezwłocznego pisemnego informowania Zleceniodawcy o:</a:t>
            </a:r>
          </a:p>
          <a:p>
            <a:pPr algn="just"/>
            <a:r>
              <a:rPr lang="pl-PL" sz="2200" dirty="0"/>
              <a:t>planowanych zmianach mających istotny wpływ na przebieg realizacji zadań, w szczególności o zmianach dotyczących osób odpowiedzialnych </a:t>
            </a:r>
            <a:br>
              <a:rPr lang="pl-PL" sz="2200" dirty="0"/>
            </a:br>
            <a:r>
              <a:rPr lang="pl-PL" sz="2200" dirty="0"/>
              <a:t>za realizację projektu, miejscu realizacji zadania oraz zakresu rzeczowego </a:t>
            </a:r>
            <a:br>
              <a:rPr lang="pl-PL" sz="2200" dirty="0"/>
            </a:br>
            <a:r>
              <a:rPr lang="pl-PL" sz="2200" dirty="0"/>
              <a:t>i finansowego realizowanego zadania, w celu uzyskania zgody,</a:t>
            </a:r>
          </a:p>
          <a:p>
            <a:pPr algn="just"/>
            <a:r>
              <a:rPr lang="pl-PL" sz="2200" dirty="0"/>
              <a:t>dokonanych zmianach, dotyczących osób reprezentujących podmiot realizujący zadanie oraz innych danych teleadresowych,</a:t>
            </a:r>
          </a:p>
          <a:p>
            <a:pPr algn="just"/>
            <a:r>
              <a:rPr lang="pl-PL" sz="2200" dirty="0"/>
              <a:t>ewentualnych wydarzeniach losowych, które mogą wpłynąć </a:t>
            </a:r>
            <a:br>
              <a:rPr lang="pl-PL" sz="2200" dirty="0"/>
            </a:br>
            <a:r>
              <a:rPr lang="pl-PL" sz="2200" dirty="0"/>
              <a:t>na realizację zadania.</a:t>
            </a:r>
          </a:p>
          <a:p>
            <a:pPr marL="0" indent="0" algn="just">
              <a:buNone/>
            </a:pPr>
            <a:r>
              <a:rPr lang="pl-PL" sz="2200" dirty="0"/>
              <a:t>Przesunięcia pomiędzy poszczególnymi pozycjami w kosztorysie, </a:t>
            </a:r>
            <a:br>
              <a:rPr lang="pl-PL" sz="2200" dirty="0"/>
            </a:br>
            <a:r>
              <a:rPr lang="pl-PL" sz="2200" dirty="0"/>
              <a:t>w części dotyczącej przyznanej dotacji, które przekroczą 20%, oferent zobligowany jest przedstawić poprzez zaktualizowany budżet oferty. </a:t>
            </a:r>
          </a:p>
          <a:p>
            <a:pPr marL="0" indent="0" algn="just">
              <a:buNone/>
            </a:pPr>
            <a:endParaRPr lang="pl-PL" sz="2200" dirty="0"/>
          </a:p>
          <a:p>
            <a:pPr marL="0" indent="0" algn="just">
              <a:buNone/>
            </a:pPr>
            <a:r>
              <a:rPr lang="pl-PL" sz="2200" dirty="0"/>
              <a:t>Zmiany powyższe wymagają sporządzenia aneksu.</a:t>
            </a:r>
          </a:p>
          <a:p>
            <a:pPr algn="just"/>
            <a:endParaRPr lang="pl-PL" sz="2200" dirty="0"/>
          </a:p>
          <a:p>
            <a:pPr algn="just"/>
            <a:endParaRPr lang="pl-PL" sz="2200" dirty="0"/>
          </a:p>
        </p:txBody>
      </p:sp>
    </p:spTree>
    <p:extLst>
      <p:ext uri="{BB962C8B-B14F-4D97-AF65-F5344CB8AC3E}">
        <p14:creationId xmlns:p14="http://schemas.microsoft.com/office/powerpoint/2010/main" val="822797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Warunki składania ofert</a:t>
            </a:r>
          </a:p>
        </p:txBody>
      </p:sp>
      <p:sp>
        <p:nvSpPr>
          <p:cNvPr id="3" name="Symbol zastępczy zawartości 2"/>
          <p:cNvSpPr>
            <a:spLocks noGrp="1"/>
          </p:cNvSpPr>
          <p:nvPr>
            <p:ph idx="1"/>
          </p:nvPr>
        </p:nvSpPr>
        <p:spPr>
          <a:xfrm>
            <a:off x="457200" y="1600200"/>
            <a:ext cx="8229600" cy="4925144"/>
          </a:xfrm>
        </p:spPr>
        <p:txBody>
          <a:bodyPr>
            <a:normAutofit fontScale="70000" lnSpcReduction="20000"/>
          </a:bodyPr>
          <a:lstStyle/>
          <a:p>
            <a:pPr marL="0" indent="0" algn="just">
              <a:buNone/>
            </a:pPr>
            <a:r>
              <a:rPr lang="pl-PL" dirty="0"/>
              <a:t>Ofertę podpisują osoby upoważnione do składania oświadczeń woli </a:t>
            </a:r>
            <a:br>
              <a:rPr lang="pl-PL" dirty="0"/>
            </a:br>
            <a:r>
              <a:rPr lang="pl-PL" dirty="0"/>
              <a:t>w imieniu podmiotu składającego ofertę.</a:t>
            </a:r>
          </a:p>
          <a:p>
            <a:pPr marL="0" indent="0" algn="just">
              <a:buNone/>
            </a:pPr>
            <a:r>
              <a:rPr lang="pl-PL" dirty="0"/>
              <a:t>Osoby uprawnione do podpisania oferty, nie dysponujące pieczątkami imiennymi, podpisują się czytelnie pełnym imieniem i nazwiskiem </a:t>
            </a:r>
            <a:br>
              <a:rPr lang="pl-PL" dirty="0"/>
            </a:br>
            <a:r>
              <a:rPr lang="pl-PL" dirty="0"/>
              <a:t>z zaznaczeniem pełnionych przez nie funkcji w danej organizacji pozarządowej.</a:t>
            </a:r>
          </a:p>
          <a:p>
            <a:pPr marL="0" indent="0" algn="just">
              <a:buNone/>
            </a:pPr>
            <a:r>
              <a:rPr lang="pl-PL" dirty="0"/>
              <a:t>Kopie dokumentów powinny być potwierdzone za zgodność </a:t>
            </a:r>
            <a:br>
              <a:rPr lang="pl-PL" dirty="0"/>
            </a:br>
            <a:r>
              <a:rPr lang="pl-PL" dirty="0"/>
              <a:t>z oryginałem na każdej ze stron (ze wskazaniem imienia, nazwiska oraz formułą „za zgodność z oryginałem” i podpisem osób upoważnionych do reprezentowania podmiotu).</a:t>
            </a:r>
          </a:p>
          <a:p>
            <a:pPr marL="0" indent="0" algn="just">
              <a:buNone/>
            </a:pPr>
            <a:r>
              <a:rPr lang="pl-PL" dirty="0"/>
              <a:t>W ofercie należy udzielić odpowiedzi na wszystkie pytania. Jeśli pytanie nie dotyczy Oferenta lub zgłaszanego przez niego projektu, należy wpisać „nie dotyczy”.</a:t>
            </a:r>
          </a:p>
          <a:p>
            <a:pPr marL="0" indent="0" algn="just">
              <a:buNone/>
            </a:pPr>
            <a:r>
              <a:rPr lang="pl-PL" dirty="0"/>
              <a:t>Do konkursu ofert mogą być składane oferty, w których termin realizacji zadania jest zgodny z terminem realizacji zadania określonym w ogłoszeniu.</a:t>
            </a:r>
          </a:p>
        </p:txBody>
      </p:sp>
    </p:spTree>
    <p:extLst>
      <p:ext uri="{BB962C8B-B14F-4D97-AF65-F5344CB8AC3E}">
        <p14:creationId xmlns:p14="http://schemas.microsoft.com/office/powerpoint/2010/main" val="1930624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a:t>Oferta nie podlega opiniowaniu i zostaje odrzucona</a:t>
            </a:r>
            <a:br>
              <a:rPr lang="pl-PL" sz="2800" dirty="0"/>
            </a:br>
            <a:r>
              <a:rPr lang="pl-PL" sz="2800" dirty="0">
                <a:solidFill>
                  <a:srgbClr val="FF0000"/>
                </a:solidFill>
              </a:rPr>
              <a:t> (BŁĘDY FORMALNE)</a:t>
            </a:r>
            <a:r>
              <a:rPr lang="pl-PL" sz="2800" dirty="0"/>
              <a:t>:</a:t>
            </a:r>
          </a:p>
        </p:txBody>
      </p:sp>
      <p:sp>
        <p:nvSpPr>
          <p:cNvPr id="3" name="Symbol zastępczy zawartości 2"/>
          <p:cNvSpPr>
            <a:spLocks noGrp="1"/>
          </p:cNvSpPr>
          <p:nvPr>
            <p:ph idx="1"/>
          </p:nvPr>
        </p:nvSpPr>
        <p:spPr>
          <a:xfrm>
            <a:off x="457200" y="1600200"/>
            <a:ext cx="8229600" cy="5141168"/>
          </a:xfrm>
        </p:spPr>
        <p:txBody>
          <a:bodyPr>
            <a:normAutofit lnSpcReduction="10000"/>
          </a:bodyPr>
          <a:lstStyle/>
          <a:p>
            <a:pPr algn="just"/>
            <a:r>
              <a:rPr lang="pl-PL" sz="2600" dirty="0"/>
              <a:t>złożenie po upływie wyznaczonego terminu;</a:t>
            </a:r>
          </a:p>
          <a:p>
            <a:pPr algn="just"/>
            <a:r>
              <a:rPr lang="pl-PL" sz="2600" dirty="0"/>
              <a:t>złożenie w sposób niezgodny z wymaganiami zawartymi </a:t>
            </a:r>
            <a:br>
              <a:rPr lang="pl-PL" sz="2600" dirty="0"/>
            </a:br>
            <a:r>
              <a:rPr lang="pl-PL" sz="2600" dirty="0"/>
              <a:t>w ogłoszeniu o konkursie;</a:t>
            </a:r>
          </a:p>
          <a:p>
            <a:pPr algn="just"/>
            <a:r>
              <a:rPr lang="pl-PL" sz="2600" dirty="0"/>
              <a:t>złożenie na niewłaściwym formularzu;</a:t>
            </a:r>
          </a:p>
          <a:p>
            <a:pPr algn="just"/>
            <a:r>
              <a:rPr lang="pl-PL" sz="2600" dirty="0"/>
              <a:t>złożenie przez podmiot nieuprawniony;</a:t>
            </a:r>
          </a:p>
          <a:p>
            <a:pPr algn="just"/>
            <a:r>
              <a:rPr lang="pl-PL" sz="2600" dirty="0"/>
              <a:t>złożenie oferty niepodpisanej przez osoby uprawnione;</a:t>
            </a:r>
          </a:p>
          <a:p>
            <a:pPr algn="just"/>
            <a:r>
              <a:rPr lang="pl-PL" sz="2600" dirty="0"/>
              <a:t>nie załączono wymaganych załączników wskazanych </a:t>
            </a:r>
            <a:br>
              <a:rPr lang="pl-PL" sz="2600" dirty="0"/>
            </a:br>
            <a:r>
              <a:rPr lang="pl-PL" sz="2600" dirty="0"/>
              <a:t>w ogłoszeniu konkursowym lub złożono je niekompletne;</a:t>
            </a:r>
          </a:p>
          <a:p>
            <a:pPr algn="just"/>
            <a:r>
              <a:rPr lang="pl-PL" sz="2600" dirty="0"/>
              <a:t>nie dokonano prawidłowego poświadczenia załączonych kopii dokumentów „za zgodność z oryginałem”.</a:t>
            </a:r>
          </a:p>
          <a:p>
            <a:pPr algn="just"/>
            <a:r>
              <a:rPr lang="pl-PL" sz="2600" dirty="0"/>
              <a:t>zadanie przedstawione w ofercie nie jest objęte celami statutowymi podmiotu składającego ofertę.</a:t>
            </a:r>
          </a:p>
          <a:p>
            <a:pPr algn="just"/>
            <a:endParaRPr lang="pl-PL" sz="2600" dirty="0"/>
          </a:p>
          <a:p>
            <a:pPr algn="just"/>
            <a:endParaRPr lang="pl-PL" dirty="0"/>
          </a:p>
        </p:txBody>
      </p:sp>
    </p:spTree>
    <p:extLst>
      <p:ext uri="{BB962C8B-B14F-4D97-AF65-F5344CB8AC3E}">
        <p14:creationId xmlns:p14="http://schemas.microsoft.com/office/powerpoint/2010/main" val="15119071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746</TotalTime>
  <Words>3799</Words>
  <Application>Microsoft Office PowerPoint</Application>
  <PresentationFormat>Pokaz na ekranie (4:3)</PresentationFormat>
  <Paragraphs>653</Paragraphs>
  <Slides>35</Slides>
  <Notes>1</Notes>
  <HiddenSlides>0</HiddenSlides>
  <MMClips>0</MMClips>
  <ScaleCrop>false</ScaleCrop>
  <HeadingPairs>
    <vt:vector size="4" baseType="variant">
      <vt:variant>
        <vt:lpstr>Motyw</vt:lpstr>
      </vt:variant>
      <vt:variant>
        <vt:i4>1</vt:i4>
      </vt:variant>
      <vt:variant>
        <vt:lpstr>Tytuły slajdów</vt:lpstr>
      </vt:variant>
      <vt:variant>
        <vt:i4>35</vt:i4>
      </vt:variant>
    </vt:vector>
  </HeadingPairs>
  <TitlesOfParts>
    <vt:vector size="36" baseType="lpstr">
      <vt:lpstr>Motyw pakietu Office</vt:lpstr>
      <vt:lpstr>SPOTKANIE INFORMACYJNE Otwarty konkurs ofert dla organizacji pozarządowych i rozliczanie zadań publicznych w Gminie Wojnicz  w 2021 roku</vt:lpstr>
      <vt:lpstr>Ogłoszenie otwartego konkursu ofert</vt:lpstr>
      <vt:lpstr>ZASADY I TRYB ORGANIZACJI OTWARTEGO KONKURSU OFERT</vt:lpstr>
      <vt:lpstr>Wymagana dokumentacja </vt:lpstr>
      <vt:lpstr>Termin i warunki składania ofert</vt:lpstr>
      <vt:lpstr>Termin realizacji zadania publicznego</vt:lpstr>
      <vt:lpstr>Warunki realizacji zadania publicznego</vt:lpstr>
      <vt:lpstr>Warunki składania ofert</vt:lpstr>
      <vt:lpstr>Oferta nie podlega opiniowaniu i zostaje odrzucona  (BŁĘDY FORMALNE):</vt:lpstr>
      <vt:lpstr>Do błędów, które podlegają jednokrotnemu usunięciu:</vt:lpstr>
      <vt:lpstr>WYDATKOWANIE DOTACJI</vt:lpstr>
      <vt:lpstr>Termin, tryb i kryteria stosowane przy wyborze ofert</vt:lpstr>
      <vt:lpstr>Przyznanie dotacji</vt:lpstr>
      <vt:lpstr>Jak prawidłowo uzupełnić ofertę  krok po kroku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Rozliczenie dotacji</vt:lpstr>
      <vt:lpstr>Faktury </vt:lpstr>
      <vt:lpstr>Opis faktur</vt:lpstr>
      <vt:lpstr>Jak uzupełnić sprawozdanie krok po kroku </vt:lpstr>
      <vt:lpstr>Prezentacja programu PowerPoint</vt:lpstr>
      <vt:lpstr>Część I. Sprawozdanie merytoryczne </vt:lpstr>
      <vt:lpstr>Część II. Sprawozdanie z wykonania wydatków </vt:lpstr>
      <vt:lpstr>Prezentacja programu PowerPoint</vt:lpstr>
      <vt:lpstr>Prezentacja programu PowerPoint</vt:lpstr>
      <vt:lpstr>Prezentacja programu PowerPoint</vt:lpstr>
      <vt:lpstr>Podsumowanie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Karolina Michałek</dc:creator>
  <cp:lastModifiedBy>Karolina Michałek</cp:lastModifiedBy>
  <cp:revision>48</cp:revision>
  <dcterms:created xsi:type="dcterms:W3CDTF">2021-01-11T10:59:46Z</dcterms:created>
  <dcterms:modified xsi:type="dcterms:W3CDTF">2021-02-02T08:35:30Z</dcterms:modified>
</cp:coreProperties>
</file>